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66" r:id="rId18"/>
    <p:sldId id="281" r:id="rId19"/>
    <p:sldId id="282" r:id="rId20"/>
    <p:sldId id="267" r:id="rId21"/>
    <p:sldId id="262" r:id="rId22"/>
    <p:sldId id="268" r:id="rId23"/>
    <p:sldId id="269" r:id="rId24"/>
    <p:sldId id="270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rdo" panose="020B0604020202020204" charset="-79"/>
      <p:regular r:id="rId31"/>
      <p:bold r:id="rId32"/>
      <p:italic r:id="rId33"/>
    </p:embeddedFont>
    <p:embeddedFont>
      <p:font typeface="Trebuchet MS" panose="020B0603020202020204" pitchFamily="34" charset="0"/>
      <p:regular r:id="rId34"/>
      <p:bold r:id="rId35"/>
      <p:italic r:id="rId36"/>
      <p:boldItalic r:id="rId37"/>
    </p:embeddedFont>
    <p:embeddedFont>
      <p:font typeface="Verdana" panose="020B060403050404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2" roundtripDataSignature="AMtx7mhrQq0KQtGhZnqhosUwEm17L/X/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MWeKZ6PaA8FCsagYsXiq9juA04htkN-itbR0SRCXg0/edit%23bookmark=id.r9pbvivtt4jq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2933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3812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836202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53090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11561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554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02283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13abbb90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813abbb905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/>
              <a:t>Pontos principais: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Clientes enviam requisições. Servidores aguardam para receber requisições. Os clientes se conectam aos servidores para executar ações como a busca de uma imagem.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TCP/IP: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As diferentes camadas TCP/IP são: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acesso à rede (link de dados): Permite acesso aos recursos de rede 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da Internet: Fornece transmissão confiável de dados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transporte: Move o pacote do ponto A ao B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aplicação: Responsável pela conexão física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HyperText Transfer Protocol (HTTP):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Cliente/navegador envia uma requisição HTTP para 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Um servidor web recebe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processa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retorna uma resposta HTTP para o navegador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cliente recebe e visualiza a resposta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Métodos HTTP: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GET: Recupera informações de um servidor utilizando a URL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POST: Envia dados para um servidor; ou seja, uploads de formulários ou arquivos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PUT: Substitui todas as representações de um recurso especificado pelo conteúdo carregado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DELETE: Remove a representação atual do recurso-alvo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Ferramentas de desenvolvedor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Utilizadas para visualizar os arquivos de origem e informações sobre uma página da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HTML, CSS, JavaScript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requisições/respostas HTTP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Os sites baseiam-se em conteúdo. As aplicações web concentram-se na interação do usuário; ou seja, Wikipedia vs. Google Earth.</a:t>
            </a:r>
            <a:endParaRPr sz="1100" b="1"/>
          </a:p>
        </p:txBody>
      </p:sp>
      <p:sp>
        <p:nvSpPr>
          <p:cNvPr id="206" name="Google Shape;206;g813abbb905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13abbb90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813abbb905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/>
              <a:t>Pontos principais: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Clientes enviam requisições. Servidores aguardam para receber requisições. Os clientes se conectam aos servidores para executar ações como a busca de uma imagem.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TCP/IP: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As diferentes camadas TCP/IP são: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acesso à rede (link de dados): Permite acesso aos recursos de rede 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da Internet: Fornece transmissão confiável de dados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transporte: Move o pacote do ponto A ao B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aplicação: Responsável pela conexão física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HyperText Transfer Protocol (HTTP):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Cliente/navegador envia uma requisição HTTP para 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Um servidor web recebe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processa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retorna uma resposta HTTP para o navegador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cliente recebe e visualiza a resposta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Métodos HTTP: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GET: Recupera informações de um servidor utilizando a URL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POST: Envia dados para um servidor; ou seja, uploads de formulários ou arquivos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PUT: Substitui todas as representações de um recurso especificado pelo conteúdo carregado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DELETE: Remove a representação atual do recurso-alvo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Ferramentas de desenvolvedor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Utilizadas para visualizar os arquivos de origem e informações sobre uma página da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HTML, CSS, JavaScript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requisições/respostas HTTP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Os sites baseiam-se em conteúdo. As aplicações web concentram-se na interação do usuário; ou seja, Wikipedia vs. Google Earth.</a:t>
            </a:r>
            <a:endParaRPr sz="1100" b="1"/>
          </a:p>
        </p:txBody>
      </p:sp>
      <p:sp>
        <p:nvSpPr>
          <p:cNvPr id="206" name="Google Shape;206;g813abbb905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0800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13abbb90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" name="Google Shape;205;g813abbb905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/>
              <a:t>Pontos principais: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Clientes enviam requisições. Servidores aguardam para receber requisições. Os clientes se conectam aos servidores para executar ações como a busca de uma imagem.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TCP/IP: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As diferentes camadas TCP/IP são: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acesso à rede (link de dados): Permite acesso aos recursos de rede 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da Internet: Fornece transmissão confiável de dados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transporte: Move o pacote do ponto A ao B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aplicação: Responsável pela conexão física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HyperText Transfer Protocol (HTTP):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Cliente/navegador envia uma requisição HTTP para 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Um servidor web recebe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processa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retorna uma resposta HTTP para o navegador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cliente recebe e visualiza a resposta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Métodos HTTP: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GET: Recupera informações de um servidor utilizando a URL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POST: Envia dados para um servidor; ou seja, uploads de formulários ou arquivos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PUT: Substitui todas as representações de um recurso especificado pelo conteúdo carregado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DELETE: Remove a representação atual do recurso-alvo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Ferramentas de desenvolvedor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Utilizadas para visualizar os arquivos de origem e informações sobre uma página da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HTML, CSS, JavaScript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requisições/respostas HTTP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Os sites baseiam-se em conteúdo. As aplicações web concentram-se na interação do usuário; ou seja, Wikipedia vs. Google Earth.</a:t>
            </a:r>
            <a:endParaRPr sz="1100" b="1"/>
          </a:p>
        </p:txBody>
      </p:sp>
      <p:sp>
        <p:nvSpPr>
          <p:cNvPr id="206" name="Google Shape;206;g813abbb905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6621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b60291a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5db60291ac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g5db60291ac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13abbb90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g813abbb905_0_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/>
              <a:t>Pontos principais: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Clientes enviam requisições. Servidores aguardam para receber requisições. Os clientes se conectam aos servidores para executar ações como a busca de uma imagem.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TCP/IP: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As diferentes camadas TCP/IP são: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acesso à rede (link de dados): Permite acesso aos recursos de rede 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da Internet: Fornece transmissão confiável de dados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transporte: Move o pacote do ponto A ao B</a:t>
            </a:r>
            <a:endParaRPr sz="1100"/>
          </a:p>
          <a:p>
            <a:pPr marL="137160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pt-BR" sz="1100"/>
              <a:t>Camada de aplicação: Responsável pela conexão física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HyperText Transfer Protocol (HTTP):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Cliente/navegador envia uma requisição HTTP para 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Um servidor web recebe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processa a requisição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servidor retorna uma resposta HTTP para o navegador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O cliente recebe e visualiza a resposta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Métodos HTTP: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GET: Recupera informações de um servidor utilizando a URL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POST: Envia dados para um servidor; ou seja, uploads de formulários ou arquivos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PUT: Substitui todas as representações de um recurso especificado pelo conteúdo carregado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DELETE: Remove a representação atual do recurso-alvo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Ferramentas de desenvolvedor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Utilizadas para visualizar os arquivos de origem e informações sobre uma página da web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HTML, CSS, JavaScript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/>
              <a:t>Podem visualizar requisições/respostas HTTP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/>
              <a:t>Os sites baseiam-se em conteúdo. As aplicações web concentram-se na interação do usuário; ou seja, Wikipedia vs. Google Earth.</a:t>
            </a:r>
            <a:endParaRPr sz="1100" b="1"/>
          </a:p>
        </p:txBody>
      </p:sp>
      <p:sp>
        <p:nvSpPr>
          <p:cNvPr id="215" name="Google Shape;215;g813abbb905_0_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 b="1"/>
              <a:t>☞ Miniexercício </a:t>
            </a:r>
            <a:endParaRPr sz="11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Dê instruções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Solicite</a:t>
            </a:r>
            <a:r>
              <a:rPr lang="pt-BR" sz="1100"/>
              <a:t> que os participantes se reúnam em </a:t>
            </a:r>
            <a:r>
              <a:rPr lang="pt-BR" sz="1100" b="1"/>
              <a:t>grupos de 2 ou 3</a:t>
            </a:r>
            <a:r>
              <a:rPr lang="pt-BR" sz="1100"/>
              <a:t>.</a:t>
            </a:r>
            <a:r>
              <a:rPr lang="pt-BR" sz="1100" b="1"/>
              <a:t> 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Disponibilize 5 minutos</a:t>
            </a:r>
            <a:r>
              <a:rPr lang="pt-BR" sz="1100"/>
              <a:t> para a realização do exercício. 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Leia</a:t>
            </a:r>
            <a:r>
              <a:rPr lang="pt-BR" sz="1100"/>
              <a:t> a situação a seguir: </a:t>
            </a:r>
            <a:endParaRPr sz="11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 i="1"/>
              <a:t>Você deve explicar o funcionamento da Internet aos seus avós. Eles desconhecem as noções básicas da tecnologia. Como você daria essa explicação sem deixar de utilizar a maioria (ou todos) os principais termos desta seção?</a:t>
            </a:r>
            <a:endParaRPr sz="1100" i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pt-BR" sz="1100" b="1"/>
              <a:t>Exiba</a:t>
            </a:r>
            <a:r>
              <a:rPr lang="pt-BR" sz="1100"/>
              <a:t> os termos principais no quadro.</a:t>
            </a:r>
            <a:endParaRPr sz="1100" i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Relembre</a:t>
            </a:r>
            <a:r>
              <a:rPr lang="pt-BR" sz="1100"/>
              <a:t> os participantes que eles não têm permissão para consultar a Internet enquanto concluem a tarefa.</a:t>
            </a:r>
            <a:endParaRPr sz="1100"/>
          </a:p>
          <a:p>
            <a:pPr marL="0" lvl="0" indent="0" algn="l" rtl="0">
              <a:lnSpc>
                <a:spcPct val="13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Cardo"/>
              <a:ea typeface="Cardo"/>
              <a:cs typeface="Cardo"/>
              <a:sym typeface="Cardo"/>
            </a:endParaRPr>
          </a:p>
          <a:p>
            <a:pPr marL="0" lvl="0" indent="0" algn="l" rtl="0">
              <a:lnSpc>
                <a:spcPct val="13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/>
              <a:t>Reflexão</a:t>
            </a:r>
            <a:endParaRPr sz="11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 b="1"/>
              <a:t>Peça</a:t>
            </a:r>
            <a:r>
              <a:rPr lang="pt-BR" sz="1100"/>
              <a:t> para que alguns grupos apresentem sua definição de como a Internet funciona para o restante da turma.</a:t>
            </a:r>
            <a:endParaRPr sz="110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8" name="Google Shape;16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>
                <a:latin typeface="Calibri"/>
                <a:ea typeface="Calibri"/>
                <a:cs typeface="Calibri"/>
                <a:sym typeface="Calibri"/>
              </a:rPr>
              <a:t>⟲ </a:t>
            </a:r>
            <a:r>
              <a:rPr lang="pt-BR" sz="1100" b="1"/>
              <a:t>Reflexão</a:t>
            </a:r>
            <a:r>
              <a:rPr lang="pt-BR" b="1">
                <a:latin typeface="Calibri"/>
                <a:ea typeface="Calibri"/>
                <a:cs typeface="Calibri"/>
                <a:sym typeface="Calibri"/>
              </a:rPr>
              <a:t>: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 i="1"/>
              <a:t>Qual é a diferença entre GET e POST?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 u="sng">
                <a:solidFill>
                  <a:srgbClr val="1155CC"/>
                </a:solidFill>
                <a:hlinkClick r:id="rId3"/>
              </a:rPr>
              <a:t>Veja a tabela de comparação</a:t>
            </a:r>
            <a:r>
              <a:rPr lang="pt-BR" sz="1100"/>
              <a:t>.</a:t>
            </a:r>
            <a:endParaRPr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 i="1"/>
              <a:t>Por que é relevante que um desenvolvedor java júnior adquira conhecimentos sobre HTTP e Internet?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/>
              <a:t>Como desenvolvedor de software júnior, você trabalhará com inúmeras arquiteturas diferentes. Algumas arquiteturas podem incluir hospedagem de servidor, gerenciamento de entrega ou manutenção de site.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/>
          </a:p>
          <a:p>
            <a:pPr marL="45720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sz="1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pt-BR" b="0"/>
            </a:br>
            <a:endParaRPr/>
          </a:p>
        </p:txBody>
      </p:sp>
      <p:sp>
        <p:nvSpPr>
          <p:cNvPr id="223" name="Google Shape;22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⟲ </a:t>
            </a:r>
            <a:r>
              <a:rPr lang="pt-BR" sz="1100" b="1"/>
              <a:t>Reflexão</a:t>
            </a:r>
            <a:r>
              <a:rPr lang="pt-BR" b="1">
                <a:latin typeface="Calibri"/>
                <a:ea typeface="Calibri"/>
                <a:cs typeface="Calibri"/>
                <a:sym typeface="Calibri"/>
              </a:rPr>
              <a:t>:</a:t>
            </a:r>
            <a:endParaRPr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 i="1"/>
              <a:t>Como a mentalidade de crescimento é útil neste cenário? 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/>
              <a:t>Uma mentalidade de crescimento ajudará Sonny a perceber a utilidade em adquirir aprendizados sobre serviços da web, não apenas para o bem da empresa, mas também para seu próprio progresso como programador. Com esses conhecimentos, Sonny poderá se atualizar e atender às demandas de seu chefe.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 i="1"/>
              <a:t>Como a comunicação pode ajudar?</a:t>
            </a:r>
            <a:endParaRPr i="1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pt-BR" sz="1100"/>
              <a:t>Com a comunicação, os gerentes de Sonny estarão cientes de que há opções disponíveis. Sonny poderá demonstrar suas capacidades e disponibilidade para ajudar, o que, no final, acelerará o aprendizado e progresso de Sonny na empresa. A comunicação impedirá Sonny de mergulhar no projeto cegamente, sem a ajuda de colegas.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db60291a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5db60291ac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117" name="Google Shape;117;g5db60291ac_0_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db60291a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5db60291ac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</a:rPr>
              <a:t>10 minutos </a:t>
            </a:r>
            <a:r>
              <a:rPr lang="pt-BR" sz="1100" b="1">
                <a:solidFill>
                  <a:srgbClr val="000000"/>
                </a:solidFill>
              </a:rPr>
              <a:t>Abertura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☞ Miniexercício 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</a:rPr>
              <a:t>85 minutos </a:t>
            </a:r>
            <a:r>
              <a:rPr lang="pt-BR" sz="1100" b="1">
                <a:solidFill>
                  <a:srgbClr val="000000"/>
                </a:solidFill>
              </a:rPr>
              <a:t>Conteúdo 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0. Desvendando a Internet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 b="1">
                <a:solidFill>
                  <a:srgbClr val="000000"/>
                </a:solidFill>
              </a:rPr>
              <a:t>☞ Prática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1. TCP/IP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2. HyperText Transfer Protocol (HTTP)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 b="1">
                <a:solidFill>
                  <a:srgbClr val="000000"/>
                </a:solidFill>
              </a:rPr>
              <a:t>☞ Prática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3. Métodos de requisição HTTP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 b="1">
                <a:solidFill>
                  <a:srgbClr val="000000"/>
                </a:solidFill>
              </a:rPr>
              <a:t>☞ Prática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4. Descobrindo as ferramentas de desenvolvedor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 b="1">
                <a:solidFill>
                  <a:srgbClr val="000000"/>
                </a:solidFill>
              </a:rPr>
              <a:t>☞ Prática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 b="1">
                <a:solidFill>
                  <a:srgbClr val="000000"/>
                </a:solidFill>
              </a:rPr>
              <a:t>☞ Prática </a:t>
            </a:r>
            <a:endParaRPr sz="1100" b="1">
              <a:solidFill>
                <a:srgbClr val="000000"/>
              </a:solidFill>
            </a:endParaRPr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t-BR" sz="1100">
                <a:solidFill>
                  <a:srgbClr val="000000"/>
                </a:solidFill>
                <a:latin typeface="Cardo"/>
                <a:ea typeface="Cardo"/>
                <a:cs typeface="Cardo"/>
                <a:sym typeface="Cardo"/>
              </a:rPr>
              <a:t>⟲ </a:t>
            </a:r>
            <a:r>
              <a:rPr lang="pt-BR" sz="1100" b="1">
                <a:solidFill>
                  <a:srgbClr val="000000"/>
                </a:solidFill>
              </a:rPr>
              <a:t>Reflexão</a:t>
            </a:r>
            <a:endParaRPr sz="11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</a:rPr>
              <a:t>70 minutos </a:t>
            </a:r>
            <a:r>
              <a:rPr lang="pt-BR" sz="1100" b="1">
                <a:solidFill>
                  <a:srgbClr val="000000"/>
                </a:solidFill>
              </a:rPr>
              <a:t>Prática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Dominando as ferramentas como desenvolvedor 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Explorando o Protocolo HTTP </a:t>
            </a:r>
            <a:endParaRPr sz="1100" b="1">
              <a:solidFill>
                <a:srgbClr val="000000"/>
              </a:solidFill>
            </a:endParaRPr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000000"/>
                </a:solidFill>
              </a:rPr>
              <a:t>* Nota ao instrutor: </a:t>
            </a:r>
            <a:r>
              <a:rPr lang="pt-BR" sz="1100">
                <a:solidFill>
                  <a:srgbClr val="000000"/>
                </a:solidFill>
              </a:rPr>
              <a:t>Se os exercícios práticos forem realizados em outro momento e/ou com outro instrutor, prossiga para a seção de encerramento e conclua a experiência de aprendizagem. </a:t>
            </a:r>
            <a:endParaRPr sz="11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</a:rPr>
              <a:t>15 minutos </a:t>
            </a:r>
            <a:r>
              <a:rPr lang="pt-BR" sz="1100" b="1">
                <a:solidFill>
                  <a:srgbClr val="000000"/>
                </a:solidFill>
              </a:rPr>
              <a:t>Encerramento</a:t>
            </a:r>
            <a:endParaRPr sz="1100" b="1">
              <a:solidFill>
                <a:srgbClr val="000000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pt-BR" sz="1100" b="1">
                <a:solidFill>
                  <a:srgbClr val="000000"/>
                </a:solidFill>
              </a:rPr>
              <a:t>Conexão BSM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5db60291ac_0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/>
              <a:t>Objetivos de aprendizagem do participante: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i="1"/>
              <a:t>Até o final da aula, eu serei capaz de:</a:t>
            </a:r>
            <a:endParaRPr sz="11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Explicar as noções básicas referentes ao funcionamento da Internet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Explicar a diferença entre cliente e servidor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Explicar o protocolo TCP/IP de forma básica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Explicar o protocolo HTTP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Explicar e utilizar os métodos HTTP GET/POST/PUT/DELETE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Usar as ferramentas de um desenvolvedor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Descrever a diferença entre um site e uma aplicação web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pt-BR" sz="1100">
                <a:highlight>
                  <a:srgbClr val="FFFFFF"/>
                </a:highlight>
              </a:rPr>
              <a:t>Apresentar exemplos de aplicações e sites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709667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1751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/>
          </a:p>
        </p:txBody>
      </p:sp>
      <p:sp>
        <p:nvSpPr>
          <p:cNvPr id="158" name="Google Shape;15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6517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3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lide de Título">
  <p:cSld name="1_Slide de Título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3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3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3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3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3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91" name="Google Shape;91;p3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p3"/>
          <p:cNvSpPr txBox="1"/>
          <p:nvPr/>
        </p:nvSpPr>
        <p:spPr>
          <a:xfrm>
            <a:off x="4869125" y="4440071"/>
            <a:ext cx="6680400" cy="15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pt-BR" sz="4400" b="1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INTRODUÇÃO À CIÊNCIA DA COMPUTAÇÃO</a:t>
            </a:r>
            <a:endParaRPr sz="8800" b="1" i="0" u="none" strike="noStrike" cap="none">
              <a:solidFill>
                <a:schemeClr val="accen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5164667" y="6688667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O QUE É UM PROTOCOLO?</a:t>
            </a:r>
          </a:p>
        </p:txBody>
      </p:sp>
      <p:pic>
        <p:nvPicPr>
          <p:cNvPr id="9" name="Picture 53">
            <a:extLst>
              <a:ext uri="{FF2B5EF4-FFF2-40B4-BE49-F238E27FC236}">
                <a16:creationId xmlns:a16="http://schemas.microsoft.com/office/drawing/2014/main" id="{E5D7D926-F0C3-4F9B-9B3D-CEA90C6245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287" y="1799786"/>
            <a:ext cx="6372664" cy="4586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955B5BB4-1E87-48CB-9692-F028730A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8099" y="1156416"/>
            <a:ext cx="6203852" cy="5334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rmAutofit fontScale="77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Tx/>
              <a:buNone/>
            </a:pPr>
            <a:r>
              <a:rPr lang="en-US" altLang="pt-BR" sz="2100" dirty="0">
                <a:solidFill>
                  <a:srgbClr val="FF8103"/>
                </a:solidFill>
                <a:latin typeface="Trebuchet MS" panose="020B0603020202020204" pitchFamily="34" charset="0"/>
              </a:rPr>
              <a:t>Um </a:t>
            </a:r>
            <a:r>
              <a:rPr lang="en-US" altLang="pt-BR" sz="21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protocolo</a:t>
            </a:r>
            <a:r>
              <a:rPr lang="en-US" altLang="pt-BR" sz="21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1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humano</a:t>
            </a:r>
            <a:r>
              <a:rPr lang="en-US" altLang="pt-BR" sz="2100" dirty="0">
                <a:solidFill>
                  <a:srgbClr val="FF8103"/>
                </a:solidFill>
                <a:latin typeface="Trebuchet MS" panose="020B0603020202020204" pitchFamily="34" charset="0"/>
              </a:rPr>
              <a:t> e um </a:t>
            </a:r>
            <a:r>
              <a:rPr lang="en-US" altLang="pt-BR" sz="21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protocolo</a:t>
            </a:r>
            <a:r>
              <a:rPr lang="en-US" altLang="pt-BR" sz="2100" dirty="0">
                <a:solidFill>
                  <a:srgbClr val="FF8103"/>
                </a:solidFill>
                <a:latin typeface="Trebuchet MS" panose="020B0603020202020204" pitchFamily="34" charset="0"/>
              </a:rPr>
              <a:t> de rede de </a:t>
            </a:r>
            <a:r>
              <a:rPr lang="en-US" altLang="pt-BR" sz="21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computadores</a:t>
            </a:r>
            <a:r>
              <a:rPr lang="en-US" altLang="pt-BR" sz="2100" dirty="0">
                <a:solidFill>
                  <a:srgbClr val="FF8103"/>
                </a:solidFill>
                <a:latin typeface="Trebuchet MS" panose="020B060302020202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32351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BORDAS DE REDE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77E7194-6C8F-49CF-8F64-26B81CF95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0221" y="1406770"/>
            <a:ext cx="7078495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ct val="0"/>
              </a:spcBef>
              <a:buFontTx/>
              <a:buNone/>
            </a:pPr>
            <a:r>
              <a:rPr lang="en-US" altLang="pt-BR" sz="20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Sistemas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finais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 (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hospedeiros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):</a:t>
            </a:r>
          </a:p>
          <a:p>
            <a:pPr marL="381000" lvl="1" indent="-190500">
              <a:spcBef>
                <a:spcPct val="0"/>
              </a:spcBef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 err="1">
                <a:latin typeface="Trebuchet MS" panose="020B0603020202020204" pitchFamily="34" charset="0"/>
              </a:rPr>
              <a:t>Executam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programas</a:t>
            </a:r>
            <a:r>
              <a:rPr lang="en-US" altLang="pt-BR" dirty="0">
                <a:latin typeface="Trebuchet MS" panose="020B0603020202020204" pitchFamily="34" charset="0"/>
              </a:rPr>
              <a:t> de </a:t>
            </a:r>
            <a:r>
              <a:rPr lang="en-US" altLang="pt-BR" dirty="0" err="1">
                <a:latin typeface="Trebuchet MS" panose="020B0603020202020204" pitchFamily="34" charset="0"/>
              </a:rPr>
              <a:t>aplicação</a:t>
            </a:r>
            <a:endParaRPr lang="en-US" altLang="pt-BR" dirty="0">
              <a:latin typeface="Trebuchet MS" panose="020B0603020202020204" pitchFamily="34" charset="0"/>
            </a:endParaRPr>
          </a:p>
          <a:p>
            <a:pPr marL="381000" lvl="1" indent="-190500">
              <a:spcBef>
                <a:spcPct val="0"/>
              </a:spcBef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>
                <a:latin typeface="Trebuchet MS" panose="020B0603020202020204" pitchFamily="34" charset="0"/>
              </a:rPr>
              <a:t>Ex.: Web, e-mail</a:t>
            </a:r>
          </a:p>
          <a:p>
            <a:pPr marL="381000" lvl="1" indent="-190500"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 err="1">
                <a:latin typeface="Trebuchet MS" panose="020B0603020202020204" pitchFamily="34" charset="0"/>
              </a:rPr>
              <a:t>Localizam</a:t>
            </a:r>
            <a:r>
              <a:rPr lang="en-US" altLang="pt-BR" dirty="0">
                <a:latin typeface="Trebuchet MS" panose="020B0603020202020204" pitchFamily="34" charset="0"/>
              </a:rPr>
              <a:t>-se </a:t>
            </a:r>
            <a:r>
              <a:rPr lang="en-US" altLang="pt-BR" dirty="0" err="1">
                <a:latin typeface="Trebuchet MS" panose="020B0603020202020204" pitchFamily="34" charset="0"/>
              </a:rPr>
              <a:t>nas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extremidades</a:t>
            </a:r>
            <a:r>
              <a:rPr lang="en-US" altLang="pt-BR" dirty="0">
                <a:latin typeface="Trebuchet MS" panose="020B0603020202020204" pitchFamily="34" charset="0"/>
              </a:rPr>
              <a:t> da rede</a:t>
            </a:r>
          </a:p>
          <a:p>
            <a:pPr marL="0" indent="0">
              <a:spcBef>
                <a:spcPct val="0"/>
              </a:spcBef>
              <a:buFontTx/>
              <a:buNone/>
            </a:pPr>
            <a:r>
              <a:rPr lang="en-US" altLang="pt-BR" sz="20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Modelo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cliente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/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servidor</a:t>
            </a:r>
            <a:endParaRPr lang="en-US" altLang="pt-BR" sz="2000" dirty="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 marL="381000" lvl="1" indent="-190500">
              <a:spcBef>
                <a:spcPct val="0"/>
              </a:spcBef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>
                <a:latin typeface="Trebuchet MS" panose="020B0603020202020204" pitchFamily="34" charset="0"/>
              </a:rPr>
              <a:t>O </a:t>
            </a:r>
            <a:r>
              <a:rPr lang="en-US" altLang="pt-BR" dirty="0" err="1">
                <a:latin typeface="Trebuchet MS" panose="020B0603020202020204" pitchFamily="34" charset="0"/>
              </a:rPr>
              <a:t>cliente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toma</a:t>
            </a:r>
            <a:r>
              <a:rPr lang="en-US" altLang="pt-BR" dirty="0">
                <a:latin typeface="Trebuchet MS" panose="020B0603020202020204" pitchFamily="34" charset="0"/>
              </a:rPr>
              <a:t> a </a:t>
            </a:r>
            <a:r>
              <a:rPr lang="en-US" altLang="pt-BR" dirty="0" err="1">
                <a:latin typeface="Trebuchet MS" panose="020B0603020202020204" pitchFamily="34" charset="0"/>
              </a:rPr>
              <a:t>iniciativa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enviando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pedidos</a:t>
            </a:r>
            <a:r>
              <a:rPr lang="en-US" altLang="pt-BR" dirty="0">
                <a:latin typeface="Trebuchet MS" panose="020B0603020202020204" pitchFamily="34" charset="0"/>
              </a:rPr>
              <a:t> que </a:t>
            </a:r>
            <a:r>
              <a:rPr lang="en-US" altLang="pt-BR" dirty="0" err="1">
                <a:latin typeface="Trebuchet MS" panose="020B0603020202020204" pitchFamily="34" charset="0"/>
              </a:rPr>
              <a:t>são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respondidos</a:t>
            </a:r>
            <a:r>
              <a:rPr lang="en-US" altLang="pt-BR" dirty="0">
                <a:latin typeface="Trebuchet MS" panose="020B0603020202020204" pitchFamily="34" charset="0"/>
              </a:rPr>
              <a:t> por </a:t>
            </a:r>
            <a:r>
              <a:rPr lang="en-US" altLang="pt-BR" dirty="0" err="1">
                <a:latin typeface="Trebuchet MS" panose="020B0603020202020204" pitchFamily="34" charset="0"/>
              </a:rPr>
              <a:t>servidores</a:t>
            </a:r>
            <a:endParaRPr lang="en-US" altLang="pt-BR" dirty="0">
              <a:latin typeface="Trebuchet MS" panose="020B0603020202020204" pitchFamily="34" charset="0"/>
            </a:endParaRPr>
          </a:p>
          <a:p>
            <a:pPr marL="381000" lvl="1" indent="-190500"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>
                <a:latin typeface="Trebuchet MS" panose="020B0603020202020204" pitchFamily="34" charset="0"/>
              </a:rPr>
              <a:t>Ex.: Web client (browser)/ server; e-mail client/server</a:t>
            </a:r>
          </a:p>
          <a:p>
            <a:pPr marL="0" indent="0">
              <a:spcBef>
                <a:spcPct val="0"/>
              </a:spcBef>
              <a:buFontTx/>
              <a:buNone/>
            </a:pPr>
            <a:r>
              <a:rPr lang="en-US" altLang="pt-BR" sz="20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0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Modelo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000" i="1" dirty="0">
                <a:solidFill>
                  <a:srgbClr val="FF8103"/>
                </a:solidFill>
                <a:latin typeface="Trebuchet MS" panose="020B0603020202020204" pitchFamily="34" charset="0"/>
              </a:rPr>
              <a:t>peer-to-peer</a:t>
            </a:r>
            <a:r>
              <a:rPr lang="en-US" altLang="pt-BR" sz="2000" dirty="0">
                <a:solidFill>
                  <a:srgbClr val="FF8103"/>
                </a:solidFill>
                <a:latin typeface="Trebuchet MS" panose="020B0603020202020204" pitchFamily="34" charset="0"/>
              </a:rPr>
              <a:t>:</a:t>
            </a:r>
          </a:p>
          <a:p>
            <a:pPr marL="381000" lvl="1" indent="-190500">
              <a:spcBef>
                <a:spcPct val="0"/>
              </a:spcBef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 err="1">
                <a:latin typeface="Trebuchet MS" panose="020B0603020202020204" pitchFamily="34" charset="0"/>
              </a:rPr>
              <a:t>Mínimo</a:t>
            </a:r>
            <a:r>
              <a:rPr lang="en-US" altLang="pt-BR" dirty="0">
                <a:latin typeface="Trebuchet MS" panose="020B0603020202020204" pitchFamily="34" charset="0"/>
              </a:rPr>
              <a:t> (</a:t>
            </a:r>
            <a:r>
              <a:rPr lang="en-US" altLang="pt-BR" dirty="0" err="1">
                <a:latin typeface="Trebuchet MS" panose="020B0603020202020204" pitchFamily="34" charset="0"/>
              </a:rPr>
              <a:t>ou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nenhum</a:t>
            </a:r>
            <a:r>
              <a:rPr lang="en-US" altLang="pt-BR" dirty="0">
                <a:latin typeface="Trebuchet MS" panose="020B0603020202020204" pitchFamily="34" charset="0"/>
              </a:rPr>
              <a:t>) </a:t>
            </a:r>
            <a:r>
              <a:rPr lang="en-US" altLang="pt-BR" dirty="0" err="1">
                <a:latin typeface="Trebuchet MS" panose="020B0603020202020204" pitchFamily="34" charset="0"/>
              </a:rPr>
              <a:t>uso</a:t>
            </a:r>
            <a:r>
              <a:rPr lang="en-US" altLang="pt-BR" dirty="0">
                <a:latin typeface="Trebuchet MS" panose="020B0603020202020204" pitchFamily="34" charset="0"/>
              </a:rPr>
              <a:t> de </a:t>
            </a:r>
            <a:r>
              <a:rPr lang="en-US" altLang="pt-BR" dirty="0" err="1">
                <a:latin typeface="Trebuchet MS" panose="020B0603020202020204" pitchFamily="34" charset="0"/>
              </a:rPr>
              <a:t>servidores</a:t>
            </a:r>
            <a:r>
              <a:rPr lang="en-US" altLang="pt-BR" dirty="0">
                <a:latin typeface="Trebuchet MS" panose="020B0603020202020204" pitchFamily="34" charset="0"/>
              </a:rPr>
              <a:t> </a:t>
            </a:r>
            <a:r>
              <a:rPr lang="en-US" altLang="pt-BR" dirty="0" err="1">
                <a:latin typeface="Trebuchet MS" panose="020B0603020202020204" pitchFamily="34" charset="0"/>
              </a:rPr>
              <a:t>dedicados</a:t>
            </a:r>
            <a:endParaRPr lang="en-US" altLang="pt-BR" dirty="0">
              <a:latin typeface="Trebuchet MS" panose="020B0603020202020204" pitchFamily="34" charset="0"/>
            </a:endParaRPr>
          </a:p>
          <a:p>
            <a:pPr marL="381000" lvl="1" indent="-190500">
              <a:spcBef>
                <a:spcPct val="0"/>
              </a:spcBef>
              <a:buFontTx/>
              <a:buNone/>
            </a:pPr>
            <a:r>
              <a:rPr lang="en-US" altLang="pt-BR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dirty="0">
                <a:latin typeface="Trebuchet MS" panose="020B0603020202020204" pitchFamily="34" charset="0"/>
              </a:rPr>
              <a:t>Ex.: Gnutella, </a:t>
            </a:r>
            <a:r>
              <a:rPr lang="en-US" altLang="pt-BR" dirty="0" err="1">
                <a:latin typeface="Trebuchet MS" panose="020B0603020202020204" pitchFamily="34" charset="0"/>
              </a:rPr>
              <a:t>GeXus</a:t>
            </a:r>
            <a:endParaRPr lang="en-US" altLang="pt-BR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10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PROTOCOLO TCP/IP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64F9F56-09D3-4B26-AF6C-0BE03E66F3B3}"/>
              </a:ext>
            </a:extLst>
          </p:cNvPr>
          <p:cNvSpPr txBox="1"/>
          <p:nvPr/>
        </p:nvSpPr>
        <p:spPr>
          <a:xfrm>
            <a:off x="5474864" y="919659"/>
            <a:ext cx="6203852" cy="4464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pt-BR" sz="2400" b="0" i="0" u="none" strike="noStrike" baseline="0" dirty="0">
                <a:latin typeface="OpenSymbol"/>
              </a:rPr>
              <a:t>● </a:t>
            </a:r>
            <a:r>
              <a:rPr lang="pt-BR" sz="2400" b="0" i="0" u="none" strike="noStrike" baseline="0" dirty="0">
                <a:latin typeface="ComicSansMS"/>
              </a:rPr>
              <a:t>TCP/IP: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latin typeface="OpenSymbol"/>
              </a:rPr>
              <a:t>– </a:t>
            </a:r>
            <a:r>
              <a:rPr lang="pt-BR" sz="2400" b="0" i="0" u="none" strike="noStrike" baseline="0" dirty="0">
                <a:latin typeface="ComicSansMS"/>
              </a:rPr>
              <a:t>Conjunto de padrões de redes que especificam detalhes de comunicação, interconexão e roteamento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latin typeface="OpenSymbol"/>
              </a:rPr>
              <a:t>– </a:t>
            </a:r>
            <a:r>
              <a:rPr lang="pt-BR" sz="2400" b="0" i="0" u="none" strike="noStrike" baseline="0" dirty="0">
                <a:latin typeface="ComicSansMS"/>
              </a:rPr>
              <a:t>Protocolos utilizados na Internet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latin typeface="OpenSymbol"/>
              </a:rPr>
              <a:t>● </a:t>
            </a:r>
            <a:r>
              <a:rPr lang="pt-BR" sz="2400" b="0" i="0" u="none" strike="noStrike" baseline="0" dirty="0">
                <a:latin typeface="ComicSansMS"/>
              </a:rPr>
              <a:t>Ênfase a interligação de diferentes tecnologias de rede através dos: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latin typeface="OpenSymbol"/>
              </a:rPr>
              <a:t>– </a:t>
            </a:r>
            <a:r>
              <a:rPr lang="pt-BR" sz="2400" b="0" i="0" u="none" strike="noStrike" baseline="0" dirty="0">
                <a:latin typeface="ComicSansMS"/>
              </a:rPr>
              <a:t>Gateways e roteadores;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12939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279810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CAMADA DE REDE</a:t>
            </a:r>
            <a:endParaRPr lang="pt-BR" sz="2800" b="1" i="0" u="none" strike="noStrike" cap="none" dirty="0">
              <a:solidFill>
                <a:srgbClr val="FF6037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35E130A-0775-438D-99F5-6B6FC98499BA}"/>
              </a:ext>
            </a:extLst>
          </p:cNvPr>
          <p:cNvSpPr txBox="1"/>
          <p:nvPr/>
        </p:nvSpPr>
        <p:spPr>
          <a:xfrm>
            <a:off x="4591689" y="1553077"/>
            <a:ext cx="6203852" cy="3913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 </a:t>
            </a:r>
            <a:r>
              <a:rPr lang="pt-BR" sz="2400" b="1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-Bold"/>
              </a:rPr>
              <a:t>IP </a:t>
            </a: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– Principal protocolo desta camada;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 </a:t>
            </a: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Tarefas de administração da rede, como roteamento de pacotes, manutenção de tabelas de roteamento e endereçamento;</a:t>
            </a:r>
          </a:p>
          <a:p>
            <a:pPr algn="just">
              <a:lnSpc>
                <a:spcPct val="150000"/>
              </a:lnSpc>
            </a:pP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 </a:t>
            </a:r>
            <a:r>
              <a:rPr lang="pt-BR" sz="24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Define algoritmos de roteamento que são responsáveis pelo roteamento das mensagens até o seu destino final</a:t>
            </a:r>
            <a:r>
              <a:rPr lang="pt-BR" sz="240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.</a:t>
            </a:r>
            <a:endParaRPr lang="pt-BR" sz="2400" b="0" i="0" u="none" strike="noStrike" baseline="0" dirty="0">
              <a:solidFill>
                <a:schemeClr val="accent6">
                  <a:lumMod val="75000"/>
                </a:schemeClr>
              </a:solidFill>
              <a:latin typeface="ComicSansMS"/>
            </a:endParaRPr>
          </a:p>
        </p:txBody>
      </p:sp>
    </p:spTree>
    <p:extLst>
      <p:ext uri="{BB962C8B-B14F-4D97-AF65-F5344CB8AC3E}">
        <p14:creationId xmlns:p14="http://schemas.microsoft.com/office/powerpoint/2010/main" val="112545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279810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CAMADA DE TRANSPORTE</a:t>
            </a:r>
            <a:endParaRPr lang="pt-BR" sz="2800" b="1" i="0" u="none" strike="noStrike" cap="none" dirty="0">
              <a:solidFill>
                <a:srgbClr val="FF6037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D80E566-4A00-417A-9737-993B453CDE4A}"/>
              </a:ext>
            </a:extLst>
          </p:cNvPr>
          <p:cNvSpPr txBox="1"/>
          <p:nvPr/>
        </p:nvSpPr>
        <p:spPr>
          <a:xfrm>
            <a:off x="5216404" y="1327154"/>
            <a:ext cx="6203852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● </a:t>
            </a:r>
            <a:r>
              <a:rPr lang="pt-BR" sz="2000" b="1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-Bold"/>
              </a:rPr>
              <a:t>Camada Transporte 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(TCP)</a:t>
            </a:r>
          </a:p>
          <a:p>
            <a:pPr algn="l"/>
            <a:endParaRPr lang="pt-BR" sz="2000" b="0" i="0" u="none" strike="noStrike" baseline="0" dirty="0">
              <a:solidFill>
                <a:schemeClr val="accent6">
                  <a:lumMod val="75000"/>
                </a:schemeClr>
              </a:solidFill>
              <a:latin typeface="OpenSymbol"/>
            </a:endParaRPr>
          </a:p>
          <a:p>
            <a:pPr algn="just"/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● 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TCP que oferece um serviço de “circuito virtual” (serviço orientado a conexão);</a:t>
            </a:r>
          </a:p>
          <a:p>
            <a:pPr algn="just"/>
            <a:endParaRPr lang="pt-BR" sz="2000" b="0" i="0" u="none" strike="noStrike" baseline="0" dirty="0">
              <a:solidFill>
                <a:schemeClr val="accent6">
                  <a:lumMod val="75000"/>
                </a:schemeClr>
              </a:solidFill>
              <a:latin typeface="OpenSymbol"/>
            </a:endParaRPr>
          </a:p>
          <a:p>
            <a:pPr algn="just"/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– </a:t>
            </a:r>
            <a:r>
              <a:rPr lang="pt-BR" sz="2000" b="1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-Bold"/>
              </a:rPr>
              <a:t>TCP 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(</a:t>
            </a:r>
            <a:r>
              <a:rPr lang="pt-BR" sz="2000" b="0" i="0" u="none" strike="noStrike" baseline="0" dirty="0" err="1">
                <a:solidFill>
                  <a:schemeClr val="accent6">
                    <a:lumMod val="75000"/>
                  </a:schemeClr>
                </a:solidFill>
                <a:latin typeface="ComicSansMS"/>
              </a:rPr>
              <a:t>Transmission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 </a:t>
            </a:r>
            <a:r>
              <a:rPr lang="pt-BR" sz="2000" b="0" i="0" u="none" strike="noStrike" baseline="0" dirty="0" err="1">
                <a:solidFill>
                  <a:schemeClr val="accent6">
                    <a:lumMod val="75000"/>
                  </a:schemeClr>
                </a:solidFill>
                <a:latin typeface="ComicSansMS"/>
              </a:rPr>
              <a:t>Control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 </a:t>
            </a:r>
            <a:r>
              <a:rPr lang="pt-BR" sz="2000" b="0" i="0" u="none" strike="noStrike" baseline="0" dirty="0" err="1">
                <a:solidFill>
                  <a:schemeClr val="accent6">
                    <a:lumMod val="75000"/>
                  </a:schemeClr>
                </a:solidFill>
                <a:latin typeface="ComicSansMS"/>
              </a:rPr>
              <a:t>protocol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) - protocolo de controle de transmissão que interage com as aplicações do usuário na camada de aplicação;</a:t>
            </a:r>
          </a:p>
          <a:p>
            <a:pPr algn="just"/>
            <a:endParaRPr lang="pt-BR" sz="2000" b="0" i="0" u="none" strike="noStrike" baseline="0" dirty="0">
              <a:solidFill>
                <a:schemeClr val="accent6">
                  <a:lumMod val="75000"/>
                </a:schemeClr>
              </a:solidFill>
              <a:latin typeface="OpenSymbol"/>
            </a:endParaRPr>
          </a:p>
          <a:p>
            <a:pPr algn="just"/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OpenSymbol"/>
              </a:rPr>
              <a:t>● </a:t>
            </a:r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responsável pela transferência segura das mensagens</a:t>
            </a:r>
          </a:p>
          <a:p>
            <a:pPr algn="just"/>
            <a:r>
              <a:rPr lang="pt-BR" sz="20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micSansMS"/>
              </a:rPr>
              <a:t>entre os hosts finais (origem e destino).</a:t>
            </a:r>
          </a:p>
        </p:txBody>
      </p:sp>
    </p:spTree>
    <p:extLst>
      <p:ext uri="{BB962C8B-B14F-4D97-AF65-F5344CB8AC3E}">
        <p14:creationId xmlns:p14="http://schemas.microsoft.com/office/powerpoint/2010/main" val="52957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279810"/>
            <a:ext cx="62038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HTTP – HYPER TEXT TRANSFER PROTOCOL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27B1FCC-FA38-4546-99F9-B3D456C74742}"/>
              </a:ext>
            </a:extLst>
          </p:cNvPr>
          <p:cNvSpPr txBox="1"/>
          <p:nvPr/>
        </p:nvSpPr>
        <p:spPr>
          <a:xfrm>
            <a:off x="4600221" y="1670483"/>
            <a:ext cx="6977490" cy="211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800" dirty="0">
                <a:solidFill>
                  <a:schemeClr val="accent6">
                    <a:lumMod val="75000"/>
                  </a:schemeClr>
                </a:solidFill>
              </a:rPr>
              <a:t> Características </a:t>
            </a:r>
          </a:p>
          <a:p>
            <a:pPr algn="just">
              <a:lnSpc>
                <a:spcPct val="150000"/>
              </a:lnSpc>
            </a:pPr>
            <a:r>
              <a:rPr lang="pt-BR" sz="1800" dirty="0">
                <a:solidFill>
                  <a:schemeClr val="accent6">
                    <a:lumMod val="75000"/>
                  </a:schemeClr>
                </a:solidFill>
              </a:rPr>
              <a:t>	 Permite aos provedores de conteúdo a publicação de documentos.</a:t>
            </a:r>
          </a:p>
          <a:p>
            <a:pPr algn="just">
              <a:lnSpc>
                <a:spcPct val="150000"/>
              </a:lnSpc>
            </a:pPr>
            <a:r>
              <a:rPr lang="pt-BR" sz="1800" dirty="0">
                <a:solidFill>
                  <a:schemeClr val="accent6">
                    <a:lumMod val="75000"/>
                  </a:schemeClr>
                </a:solidFill>
              </a:rPr>
              <a:t>	 Permite aos usuários recuperar, visualizar e navegar nos documentos.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80B520A-E8EF-4D3A-A8F9-3F01CC6B13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4226" y="3934804"/>
            <a:ext cx="6873486" cy="25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41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279810"/>
            <a:ext cx="62038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4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HTTP – HYPER TEXT TRANSFER PROTOCOL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1429B83-4809-4D57-9F94-991712FA0AC7}"/>
              </a:ext>
            </a:extLst>
          </p:cNvPr>
          <p:cNvSpPr txBox="1"/>
          <p:nvPr/>
        </p:nvSpPr>
        <p:spPr>
          <a:xfrm>
            <a:off x="4708174" y="1565796"/>
            <a:ext cx="6970542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000" b="1" dirty="0">
                <a:solidFill>
                  <a:schemeClr val="accent6">
                    <a:lumMod val="75000"/>
                  </a:schemeClr>
                </a:solidFill>
              </a:rPr>
              <a:t> Componentes </a:t>
            </a:r>
          </a:p>
          <a:p>
            <a:pPr algn="just">
              <a:lnSpc>
                <a:spcPct val="150000"/>
              </a:lnSpc>
            </a:pPr>
            <a:r>
              <a:rPr lang="pt-BR" sz="2000" b="1" dirty="0">
                <a:solidFill>
                  <a:schemeClr val="accent6">
                    <a:lumMod val="75000"/>
                  </a:schemeClr>
                </a:solidFill>
              </a:rPr>
              <a:t> Cliente web HTTP (browser) 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</a:rPr>
              <a:t>	 Permite a recuperação, visualização e navegação em documentos da web. 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</a:rPr>
              <a:t>	 Mantém uma cache que armazena os documentos recentemente recuperados. </a:t>
            </a:r>
          </a:p>
          <a:p>
            <a:pPr algn="just">
              <a:lnSpc>
                <a:spcPct val="150000"/>
              </a:lnSpc>
            </a:pPr>
            <a:r>
              <a:rPr lang="pt-BR" sz="2000" b="1" dirty="0">
                <a:solidFill>
                  <a:schemeClr val="accent6">
                    <a:lumMod val="75000"/>
                  </a:schemeClr>
                </a:solidFill>
              </a:rPr>
              <a:t> Servidor web HTTP 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</a:rPr>
              <a:t>	 Permite a publicação de documentos. 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</a:rPr>
              <a:t>	 Gerencia um repositório de documentos que contém os objetos publicados. 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chemeClr val="accent6">
                    <a:lumMod val="75000"/>
                  </a:schemeClr>
                </a:solidFill>
              </a:rPr>
              <a:t>	 Processa requisições dos clientes HTTP.</a:t>
            </a:r>
          </a:p>
        </p:txBody>
      </p:sp>
    </p:spTree>
    <p:extLst>
      <p:ext uri="{BB962C8B-B14F-4D97-AF65-F5344CB8AC3E}">
        <p14:creationId xmlns:p14="http://schemas.microsoft.com/office/powerpoint/2010/main" val="224975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3abbb905_0_5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603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813abbb905_0_52" descr="Lâmpad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64475" y="-1380075"/>
            <a:ext cx="8854025" cy="856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813abbb905_0_52"/>
          <p:cNvSpPr/>
          <p:nvPr/>
        </p:nvSpPr>
        <p:spPr>
          <a:xfrm>
            <a:off x="4681384" y="-12091"/>
            <a:ext cx="75105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F6D166"/>
                </a:solidFill>
                <a:latin typeface="Verdana"/>
                <a:ea typeface="Verdana"/>
                <a:cs typeface="Verdana"/>
                <a:sym typeface="Verdana"/>
              </a:rPr>
              <a:t>MÉTODOS HTTP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rgbClr val="F6D1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1" name="Google Shape;211;g813abbb905_0_52"/>
          <p:cNvSpPr txBox="1"/>
          <p:nvPr/>
        </p:nvSpPr>
        <p:spPr>
          <a:xfrm>
            <a:off x="4839785" y="789614"/>
            <a:ext cx="6885600" cy="525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2600" dirty="0">
                <a:solidFill>
                  <a:srgbClr val="FFFFFF"/>
                </a:solidFill>
              </a:rPr>
              <a:t>GET: 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método pode ser gerado por um formulário web e também por um link em sua página HTML. Ele possui limite de capacidade e a URL só aceita (obviamente) </a:t>
            </a:r>
            <a:r>
              <a:rPr lang="pt-B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strings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se você precisar passar arquivos deverá utilizar o POST.</a:t>
            </a:r>
          </a:p>
          <a:p>
            <a:pPr algn="just">
              <a:lnSpc>
                <a:spcPct val="150000"/>
              </a:lnSpc>
            </a:pP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método GET utiliza a própria URI (normalmente chamada de URL) para enviar dados ao servidor, quando enviamos um formulário pelo método GET, o navegador pega as informações do formulário e coloca junto com a URI de onde o formulário vai ser enviado e envia, separando o endereço da URI dos dados do formulário por um “?” (ponto de interrogação).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3abbb905_0_5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603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813abbb905_0_52" descr="Lâmpad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64475" y="-1380075"/>
            <a:ext cx="8854025" cy="856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813abbb905_0_52"/>
          <p:cNvSpPr/>
          <p:nvPr/>
        </p:nvSpPr>
        <p:spPr>
          <a:xfrm>
            <a:off x="4681384" y="-12091"/>
            <a:ext cx="75105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F6D166"/>
                </a:solidFill>
                <a:latin typeface="Verdana"/>
                <a:ea typeface="Verdana"/>
                <a:cs typeface="Verdana"/>
                <a:sym typeface="Verdana"/>
              </a:rPr>
              <a:t>MÉTODOS HTTP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rgbClr val="F6D1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DB0DC05-5846-49ED-93C7-FC53C042D998}"/>
              </a:ext>
            </a:extLst>
          </p:cNvPr>
          <p:cNvSpPr txBox="1"/>
          <p:nvPr/>
        </p:nvSpPr>
        <p:spPr>
          <a:xfrm>
            <a:off x="4368019" y="1188209"/>
            <a:ext cx="7329266" cy="4744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</a:t>
            </a:r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método só pode ser gerado através de um formulário web (ou através de AJAX), não dá para um link gerar o método post. Na verdade até dá, com uso de </a:t>
            </a:r>
            <a:r>
              <a:rPr lang="pt-B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podemos ler os campos, criar a URL e enviar tudo via AJAX, só que saímos do campo de Back </a:t>
            </a:r>
            <a:r>
              <a:rPr lang="pt-BR" sz="20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 adentramos o campo do Front End.</a:t>
            </a:r>
          </a:p>
          <a:p>
            <a:pPr algn="just">
              <a:lnSpc>
                <a:spcPct val="150000"/>
              </a:lnSpc>
            </a:pP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método POST é mais seguro que o GET! </a:t>
            </a:r>
            <a:r>
              <a:rPr lang="pt-BR" sz="2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Besteira, ele é tão inseguro quanto o GET.</a:t>
            </a:r>
            <a:r>
              <a:rPr lang="pt-BR" sz="2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Só porque o usuário não vê os dados na URL não quer dizer que eles (os dados) estão protegidos.</a:t>
            </a:r>
          </a:p>
        </p:txBody>
      </p:sp>
    </p:spTree>
    <p:extLst>
      <p:ext uri="{BB962C8B-B14F-4D97-AF65-F5344CB8AC3E}">
        <p14:creationId xmlns:p14="http://schemas.microsoft.com/office/powerpoint/2010/main" val="241158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3abbb905_0_5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603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813abbb905_0_52" descr="Lâmpad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64475" y="-1380075"/>
            <a:ext cx="8854025" cy="856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813abbb905_0_52"/>
          <p:cNvSpPr/>
          <p:nvPr/>
        </p:nvSpPr>
        <p:spPr>
          <a:xfrm>
            <a:off x="4681384" y="-12091"/>
            <a:ext cx="75105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F6D166"/>
                </a:solidFill>
                <a:latin typeface="Verdana"/>
                <a:ea typeface="Verdana"/>
                <a:cs typeface="Verdana"/>
                <a:sym typeface="Verdana"/>
              </a:rPr>
              <a:t>MÉTODOS HTTP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rgbClr val="F6D1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1" name="Google Shape;211;g813abbb905_0_52"/>
          <p:cNvSpPr txBox="1"/>
          <p:nvPr/>
        </p:nvSpPr>
        <p:spPr>
          <a:xfrm>
            <a:off x="4811650" y="1493000"/>
            <a:ext cx="6885600" cy="5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endParaRPr sz="2600" dirty="0">
              <a:solidFill>
                <a:srgbClr val="FFFFFF"/>
              </a:solidFill>
            </a:endParaRPr>
          </a:p>
          <a:p>
            <a:pPr marL="914400" marR="0" lvl="1" indent="-393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r>
              <a:rPr lang="pt-BR" sz="2600" dirty="0">
                <a:solidFill>
                  <a:srgbClr val="FFFFFF"/>
                </a:solidFill>
              </a:rPr>
              <a:t>PUT: Substitui todas as representações de um recurso especificado pelo conteúdo carregado</a:t>
            </a:r>
          </a:p>
          <a:p>
            <a:pPr marL="520700" marR="0" lvl="1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</a:pPr>
            <a:r>
              <a:rPr lang="pt-BR" sz="2600" dirty="0">
                <a:solidFill>
                  <a:srgbClr val="FFFFFF"/>
                </a:solidFill>
              </a:rPr>
              <a:t> </a:t>
            </a:r>
            <a:endParaRPr sz="2600" dirty="0">
              <a:solidFill>
                <a:srgbClr val="FFFFFF"/>
              </a:solidFill>
            </a:endParaRPr>
          </a:p>
          <a:p>
            <a:pPr marL="914400" marR="0" lvl="1" indent="-393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r>
              <a:rPr lang="pt-BR" sz="2600" dirty="0">
                <a:solidFill>
                  <a:srgbClr val="FFFFFF"/>
                </a:solidFill>
              </a:rPr>
              <a:t>DELETE: Remove a representação atual do recurso-alvo</a:t>
            </a:r>
            <a:endParaRPr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88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b60291ac_0_30"/>
          <p:cNvSpPr txBox="1"/>
          <p:nvPr/>
        </p:nvSpPr>
        <p:spPr>
          <a:xfrm>
            <a:off x="780600" y="104140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MENTALIDADES</a:t>
            </a:r>
            <a:r>
              <a:rPr lang="pt-BR" sz="4800" b="1" i="0" u="none" strike="noStrike" cap="non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4800" b="1" i="0" u="none" strike="noStrike" cap="non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Google Shape;103;g5db60291ac_0_30"/>
          <p:cNvGrpSpPr/>
          <p:nvPr/>
        </p:nvGrpSpPr>
        <p:grpSpPr>
          <a:xfrm rot="10800000">
            <a:off x="4979825" y="54"/>
            <a:ext cx="7230458" cy="6857946"/>
            <a:chOff x="-9525" y="-1"/>
            <a:chExt cx="7086600" cy="6721500"/>
          </a:xfrm>
        </p:grpSpPr>
        <p:sp>
          <p:nvSpPr>
            <p:cNvPr id="104" name="Google Shape;104;g5db60291ac_0_30"/>
            <p:cNvSpPr/>
            <p:nvPr/>
          </p:nvSpPr>
          <p:spPr>
            <a:xfrm rot="10800000" flipH="1">
              <a:off x="-9525" y="89"/>
              <a:ext cx="7086600" cy="4802100"/>
            </a:xfrm>
            <a:prstGeom prst="triangle">
              <a:avLst>
                <a:gd name="adj" fmla="val 50000"/>
              </a:avLst>
            </a:prstGeom>
            <a:solidFill>
              <a:srgbClr val="F7C39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g5db60291ac_0_30"/>
            <p:cNvSpPr/>
            <p:nvPr/>
          </p:nvSpPr>
          <p:spPr>
            <a:xfrm>
              <a:off x="0" y="-1"/>
              <a:ext cx="4953000" cy="6721500"/>
            </a:xfrm>
            <a:prstGeom prst="rtTriangle">
              <a:avLst/>
            </a:prstGeom>
            <a:solidFill>
              <a:srgbClr val="F6D1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g5db60291ac_0_30"/>
          <p:cNvSpPr txBox="1"/>
          <p:nvPr/>
        </p:nvSpPr>
        <p:spPr>
          <a:xfrm>
            <a:off x="1763275" y="2682525"/>
            <a:ext cx="8601600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ORIENTAÇÃO AO FUTURO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RESPONSABILIDADE PESSOAL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lang="pt-BR" sz="2400" b="1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MENTALIDADE DE CRESCIMENTO </a:t>
            </a:r>
            <a:endParaRPr sz="2400" b="1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PERSISTÊNCIA</a:t>
            </a:r>
            <a:endParaRPr sz="24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7" name="Google Shape;107;g5db60291ac_0_30"/>
          <p:cNvCxnSpPr/>
          <p:nvPr/>
        </p:nvCxnSpPr>
        <p:spPr>
          <a:xfrm>
            <a:off x="1634530" y="3763749"/>
            <a:ext cx="6374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08" name="Google Shape;108;g5db60291ac_0_30"/>
          <p:cNvGrpSpPr/>
          <p:nvPr/>
        </p:nvGrpSpPr>
        <p:grpSpPr>
          <a:xfrm>
            <a:off x="1634530" y="2645318"/>
            <a:ext cx="6374006" cy="2189200"/>
            <a:chOff x="2117558" y="2342885"/>
            <a:chExt cx="5598600" cy="1641941"/>
          </a:xfrm>
        </p:grpSpPr>
        <p:cxnSp>
          <p:nvCxnSpPr>
            <p:cNvPr id="109" name="Google Shape;109;g5db60291ac_0_30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0" name="Google Shape;110;g5db60291ac_0_30"/>
            <p:cNvCxnSpPr/>
            <p:nvPr/>
          </p:nvCxnSpPr>
          <p:spPr>
            <a:xfrm>
              <a:off x="2117558" y="3583774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1" name="Google Shape;111;g5db60291ac_0_30"/>
            <p:cNvCxnSpPr/>
            <p:nvPr/>
          </p:nvCxnSpPr>
          <p:spPr>
            <a:xfrm>
              <a:off x="2117558" y="3984826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2" name="Google Shape;112;g5db60291ac_0_30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13" name="Google Shape;113;g5db60291ac_0_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6098" y="301484"/>
            <a:ext cx="1828800" cy="739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13abbb905_0_6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603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g813abbb905_0_60" descr="Lâmpad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64475" y="-1380075"/>
            <a:ext cx="8854025" cy="856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813abbb905_0_60"/>
          <p:cNvSpPr/>
          <p:nvPr/>
        </p:nvSpPr>
        <p:spPr>
          <a:xfrm>
            <a:off x="4681384" y="-12091"/>
            <a:ext cx="75105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F6D166"/>
                </a:solidFill>
                <a:latin typeface="Verdana"/>
                <a:ea typeface="Verdana"/>
                <a:cs typeface="Verdana"/>
                <a:sym typeface="Verdana"/>
              </a:rPr>
              <a:t>FERRAMENTAS DE DESENVOLVEDOR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 dirty="0">
              <a:solidFill>
                <a:srgbClr val="F6D16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0" name="Google Shape;220;g813abbb905_0_60"/>
          <p:cNvSpPr txBox="1"/>
          <p:nvPr/>
        </p:nvSpPr>
        <p:spPr>
          <a:xfrm>
            <a:off x="4811650" y="1188200"/>
            <a:ext cx="6885600" cy="5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●"/>
            </a:pPr>
            <a:r>
              <a:rPr lang="pt-BR" sz="2600" dirty="0">
                <a:solidFill>
                  <a:srgbClr val="FFFFFF"/>
                </a:solidFill>
              </a:rPr>
              <a:t>Ferramentas de desenvolvedor</a:t>
            </a:r>
            <a:endParaRPr sz="26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r>
              <a:rPr lang="pt-BR" sz="2600" dirty="0">
                <a:solidFill>
                  <a:srgbClr val="FFFFFF"/>
                </a:solidFill>
              </a:rPr>
              <a:t>Utilizadas para visualizar os arquivos de origem e informações sobre uma página da web</a:t>
            </a:r>
            <a:endParaRPr sz="2600" dirty="0">
              <a:solidFill>
                <a:srgbClr val="FFFFFF"/>
              </a:solidFill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r>
              <a:rPr lang="pt-BR" sz="2600" dirty="0">
                <a:solidFill>
                  <a:srgbClr val="FFFFFF"/>
                </a:solidFill>
              </a:rPr>
              <a:t>Podem visualizar HTML, CSS, </a:t>
            </a:r>
            <a:r>
              <a:rPr lang="pt-BR" sz="2600" dirty="0" err="1">
                <a:solidFill>
                  <a:srgbClr val="FFFFFF"/>
                </a:solidFill>
              </a:rPr>
              <a:t>JavaScript</a:t>
            </a:r>
            <a:r>
              <a:rPr lang="pt-BR" sz="2600" dirty="0">
                <a:solidFill>
                  <a:srgbClr val="FFFFFF"/>
                </a:solidFill>
              </a:rPr>
              <a:t> </a:t>
            </a:r>
            <a:endParaRPr sz="2600" dirty="0">
              <a:solidFill>
                <a:srgbClr val="FFFFFF"/>
              </a:solidFill>
            </a:endParaRPr>
          </a:p>
          <a:p>
            <a: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Char char="○"/>
            </a:pPr>
            <a:r>
              <a:rPr lang="pt-BR" sz="2600" dirty="0">
                <a:solidFill>
                  <a:srgbClr val="FFFFFF"/>
                </a:solidFill>
              </a:rPr>
              <a:t>Podem visualizar requisições/respostas HTTP</a:t>
            </a:r>
            <a:endParaRPr sz="2600" dirty="0">
              <a:solidFill>
                <a:srgbClr val="FFFFFF"/>
              </a:solidFill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Char char="●"/>
            </a:pPr>
            <a:r>
              <a:rPr lang="pt-BR" sz="2600" dirty="0">
                <a:solidFill>
                  <a:srgbClr val="FFFFFF"/>
                </a:solidFill>
              </a:rPr>
              <a:t>Os sites baseiam-se em conteúdo. As aplicações web concentram-se na interação do usuário; ou seja, Wikipedia vs. Google Earth.</a:t>
            </a:r>
            <a:endParaRPr sz="26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/>
          <p:nvPr/>
        </p:nvSpPr>
        <p:spPr>
          <a:xfrm>
            <a:off x="-3404678" y="-336879"/>
            <a:ext cx="10739336" cy="7892716"/>
          </a:xfrm>
          <a:prstGeom prst="parallelogram">
            <a:avLst>
              <a:gd name="adj" fmla="val 25000"/>
            </a:avLst>
          </a:prstGeom>
          <a:solidFill>
            <a:srgbClr val="FFE4B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-593315" y="1794772"/>
            <a:ext cx="1138800" cy="2938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500"/>
              <a:buFont typeface="Arial"/>
              <a:buNone/>
            </a:pPr>
            <a:r>
              <a:rPr lang="pt-BR" sz="40500" b="1" i="0" u="none" strike="noStrike" cap="none">
                <a:solidFill>
                  <a:srgbClr val="FFF1DA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40500" b="1" i="0" u="none" strike="noStrike" cap="none">
              <a:solidFill>
                <a:srgbClr val="FFF1D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1045050" y="1380025"/>
            <a:ext cx="10533300" cy="323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ESTUDO DE CASO</a:t>
            </a:r>
            <a:endParaRPr sz="3600" b="1" i="0" u="none" strike="noStrike" cap="none" dirty="0">
              <a:solidFill>
                <a:srgbClr val="FF603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590615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 sz="2400" i="1" dirty="0"/>
              <a:t>Você deve explicar o funcionamento da Internet para uma pessoa LEIGA. Eles desconhecem as noções básicas da tecnologia. Como você daria essa explicação sem deixar de utilizar a maioria (ou todos) os principais termos desta seção?</a:t>
            </a:r>
            <a:endParaRPr sz="1100" b="0" i="1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-2350527" y="1351609"/>
            <a:ext cx="3611100" cy="41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1877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C1877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-776698" y="-3982911"/>
            <a:ext cx="1138800" cy="139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0"/>
              <a:buFont typeface="Arial"/>
              <a:buNone/>
            </a:pPr>
            <a:r>
              <a:rPr lang="pt-BR" sz="90000" b="1" i="0" u="none" strike="noStrike" cap="none">
                <a:solidFill>
                  <a:srgbClr val="88371D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90000" b="1" i="0" u="none" strike="noStrike" cap="none">
              <a:solidFill>
                <a:srgbClr val="88371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7"/>
          <p:cNvSpPr/>
          <p:nvPr/>
        </p:nvSpPr>
        <p:spPr>
          <a:xfrm>
            <a:off x="2348575" y="2370612"/>
            <a:ext cx="8972700" cy="39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D7CD"/>
              </a:buClr>
              <a:buSzPts val="2800"/>
              <a:buFont typeface="Verdana"/>
              <a:buChar char="•"/>
            </a:pPr>
            <a:r>
              <a:rPr lang="pt-BR" sz="2800" b="1">
                <a:solidFill>
                  <a:srgbClr val="F5D7CD"/>
                </a:solidFill>
                <a:latin typeface="Verdana"/>
                <a:ea typeface="Verdana"/>
                <a:cs typeface="Verdana"/>
                <a:sym typeface="Verdana"/>
              </a:rPr>
              <a:t>Qual é a diferença entre GET e POST?</a:t>
            </a:r>
            <a:endParaRPr sz="2800" b="1" i="0" u="none" strike="noStrike" cap="none">
              <a:solidFill>
                <a:srgbClr val="F5D7C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rgbClr val="F5D7C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D7CD"/>
              </a:buClr>
              <a:buSzPts val="2800"/>
              <a:buFont typeface="Verdana"/>
              <a:buChar char="•"/>
            </a:pPr>
            <a:r>
              <a:rPr lang="pt-BR" sz="2800" b="1">
                <a:solidFill>
                  <a:srgbClr val="F5D7CD"/>
                </a:solidFill>
                <a:latin typeface="Verdana"/>
                <a:ea typeface="Verdana"/>
                <a:cs typeface="Verdana"/>
                <a:sym typeface="Verdana"/>
              </a:rPr>
              <a:t>Por que é relevante que um desenvolvedor java júnior adquira conhecimentos sobre HTTP e Internet?</a:t>
            </a:r>
            <a:endParaRPr sz="2800" b="1">
              <a:solidFill>
                <a:srgbClr val="F5D7C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571500" marR="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2800" b="1" i="1" u="none" strike="noStrike" cap="none">
              <a:solidFill>
                <a:srgbClr val="F5D7CD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8" name="Google Shape;228;p27"/>
          <p:cNvSpPr txBox="1"/>
          <p:nvPr/>
        </p:nvSpPr>
        <p:spPr>
          <a:xfrm>
            <a:off x="7784817" y="505371"/>
            <a:ext cx="353632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⟲</a:t>
            </a:r>
            <a:r>
              <a:rPr lang="pt-BR" sz="2400" b="0" i="0" u="none" strike="noStrike" cap="none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2400" b="1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Reflexão</a:t>
            </a:r>
            <a:endParaRPr sz="2400" b="0" i="0" u="none" strike="noStrike" cap="none">
              <a:solidFill>
                <a:srgbClr val="E6C3B8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9" name="Google Shape;229;p27"/>
          <p:cNvSpPr txBox="1"/>
          <p:nvPr/>
        </p:nvSpPr>
        <p:spPr>
          <a:xfrm>
            <a:off x="2428102" y="1293325"/>
            <a:ext cx="7786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40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QUESTÕES DE AVALIAÇÃO </a:t>
            </a:r>
            <a:endParaRPr sz="4000" b="1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37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D87B7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1"/>
          <p:cNvSpPr/>
          <p:nvPr/>
        </p:nvSpPr>
        <p:spPr>
          <a:xfrm>
            <a:off x="-776698" y="-3982911"/>
            <a:ext cx="1138800" cy="139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00"/>
              <a:buFont typeface="Arial"/>
              <a:buNone/>
            </a:pPr>
            <a:r>
              <a:rPr lang="pt-BR" sz="90000" b="1" i="0" u="none" strike="noStrike" cap="non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90000" b="1" i="0" u="none" strike="noStrike" cap="none">
              <a:solidFill>
                <a:srgbClr val="D666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1"/>
          <p:cNvSpPr/>
          <p:nvPr/>
        </p:nvSpPr>
        <p:spPr>
          <a:xfrm>
            <a:off x="1627050" y="2534975"/>
            <a:ext cx="9770400" cy="45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600" i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 empresa de Sonny está atrasada com o desenvolvimento de uma aplicação web e realmente precisa de alguém com experiência nesse tipo de serviço. Sonny conhece e entende HTTP por completo, mas nunca desenvolveu trabalhos no setor deste protocolo. </a:t>
            </a:r>
            <a:endParaRPr sz="11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600" b="0" i="1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26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Verdana"/>
              <a:buChar char="●"/>
            </a:pPr>
            <a:r>
              <a:rPr lang="pt-BR" sz="26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Como a mentalidade de crescimento é útil neste cenário?</a:t>
            </a:r>
            <a:endParaRPr sz="26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Verdana"/>
              <a:buChar char="●"/>
            </a:pPr>
            <a:r>
              <a:rPr lang="pt-BR" sz="26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Como a comunicação pode ajudar?</a:t>
            </a:r>
            <a:endParaRPr sz="26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600" b="0" i="1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7" name="Google Shape;237;p41"/>
          <p:cNvSpPr txBox="1"/>
          <p:nvPr/>
        </p:nvSpPr>
        <p:spPr>
          <a:xfrm>
            <a:off x="7784817" y="457199"/>
            <a:ext cx="3536325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0" i="0" u="none" strike="noStrike" cap="none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⟲</a:t>
            </a:r>
            <a:r>
              <a:rPr lang="pt-BR" sz="2400" b="0" i="0" u="none" strike="noStrike" cap="none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2400" b="1">
                <a:solidFill>
                  <a:srgbClr val="E6C3B8"/>
                </a:solidFill>
                <a:latin typeface="Verdana"/>
                <a:ea typeface="Verdana"/>
                <a:cs typeface="Verdana"/>
                <a:sym typeface="Verdana"/>
              </a:rPr>
              <a:t>Reflexão</a:t>
            </a:r>
            <a:endParaRPr sz="2400" b="0" i="0" u="none" strike="noStrike" cap="none">
              <a:solidFill>
                <a:srgbClr val="E6C3B8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8" name="Google Shape;238;p41"/>
          <p:cNvSpPr txBox="1"/>
          <p:nvPr/>
        </p:nvSpPr>
        <p:spPr>
          <a:xfrm>
            <a:off x="1550850" y="1041975"/>
            <a:ext cx="10276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40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HABILIDADES COMPORTAMENTAIS E CONEXÕES DE MENTALIDADES  </a:t>
            </a:r>
            <a:endParaRPr sz="4000" b="1" i="0" u="none" strike="noStrike" cap="none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1" descr="Pessoas posando para fot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7497" y="0"/>
            <a:ext cx="1028951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p21"/>
          <p:cNvGrpSpPr/>
          <p:nvPr/>
        </p:nvGrpSpPr>
        <p:grpSpPr>
          <a:xfrm>
            <a:off x="90" y="1474"/>
            <a:ext cx="5868162" cy="8078621"/>
            <a:chOff x="90" y="1474"/>
            <a:chExt cx="5868162" cy="8078621"/>
          </a:xfrm>
        </p:grpSpPr>
        <p:sp>
          <p:nvSpPr>
            <p:cNvPr id="245" name="Google Shape;245;p21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1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1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" name="Google Shape;248;p21"/>
          <p:cNvSpPr txBox="1"/>
          <p:nvPr/>
        </p:nvSpPr>
        <p:spPr>
          <a:xfrm>
            <a:off x="6230571" y="5155438"/>
            <a:ext cx="5259647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pt-BR" sz="5400" b="1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OBRIGADO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49" name="Google Shape;249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db60291ac_0_79"/>
          <p:cNvSpPr txBox="1"/>
          <p:nvPr/>
        </p:nvSpPr>
        <p:spPr>
          <a:xfrm>
            <a:off x="508001" y="1014826"/>
            <a:ext cx="7789332" cy="9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1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HABILIDADES</a:t>
            </a:r>
            <a:endParaRPr sz="4800" b="1" i="0" u="none" strike="noStrike" cap="non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0" name="Google Shape;120;g5db60291ac_0_79"/>
          <p:cNvGrpSpPr/>
          <p:nvPr/>
        </p:nvGrpSpPr>
        <p:grpSpPr>
          <a:xfrm rot="10800000">
            <a:off x="4979825" y="54"/>
            <a:ext cx="7230458" cy="6857946"/>
            <a:chOff x="-9525" y="-1"/>
            <a:chExt cx="7086600" cy="6721500"/>
          </a:xfrm>
        </p:grpSpPr>
        <p:sp>
          <p:nvSpPr>
            <p:cNvPr id="121" name="Google Shape;121;g5db60291ac_0_79"/>
            <p:cNvSpPr/>
            <p:nvPr/>
          </p:nvSpPr>
          <p:spPr>
            <a:xfrm rot="10800000" flipH="1">
              <a:off x="-9525" y="89"/>
              <a:ext cx="7086600" cy="4802100"/>
            </a:xfrm>
            <a:prstGeom prst="triangle">
              <a:avLst>
                <a:gd name="adj" fmla="val 50000"/>
              </a:avLst>
            </a:prstGeom>
            <a:solidFill>
              <a:srgbClr val="F7C39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g5db60291ac_0_79"/>
            <p:cNvSpPr/>
            <p:nvPr/>
          </p:nvSpPr>
          <p:spPr>
            <a:xfrm>
              <a:off x="0" y="-1"/>
              <a:ext cx="4953000" cy="6721500"/>
            </a:xfrm>
            <a:prstGeom prst="rtTriangle">
              <a:avLst/>
            </a:prstGeom>
            <a:solidFill>
              <a:srgbClr val="F6D1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g5db60291ac_0_79"/>
          <p:cNvSpPr txBox="1"/>
          <p:nvPr/>
        </p:nvSpPr>
        <p:spPr>
          <a:xfrm>
            <a:off x="1763275" y="2682525"/>
            <a:ext cx="8601600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TRABALHO EM EQUIPE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ORIENTAÇÃO AO DETALHE 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PROATIVIDADE</a:t>
            </a:r>
            <a:endParaRPr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●"/>
            </a:pPr>
            <a:r>
              <a:rPr lang="pt-BR" sz="2400" b="1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COMUNICAÇÃO</a:t>
            </a:r>
            <a:endParaRPr sz="24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24" name="Google Shape;124;g5db60291ac_0_79"/>
          <p:cNvCxnSpPr/>
          <p:nvPr/>
        </p:nvCxnSpPr>
        <p:spPr>
          <a:xfrm>
            <a:off x="1634530" y="3763749"/>
            <a:ext cx="6374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25" name="Google Shape;125;g5db60291ac_0_79"/>
          <p:cNvGrpSpPr/>
          <p:nvPr/>
        </p:nvGrpSpPr>
        <p:grpSpPr>
          <a:xfrm>
            <a:off x="1634530" y="2645318"/>
            <a:ext cx="6374006" cy="2189200"/>
            <a:chOff x="2117558" y="2342885"/>
            <a:chExt cx="5598600" cy="1641941"/>
          </a:xfrm>
        </p:grpSpPr>
        <p:cxnSp>
          <p:nvCxnSpPr>
            <p:cNvPr id="126" name="Google Shape;126;g5db60291ac_0_79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7" name="Google Shape;127;g5db60291ac_0_79"/>
            <p:cNvCxnSpPr/>
            <p:nvPr/>
          </p:nvCxnSpPr>
          <p:spPr>
            <a:xfrm>
              <a:off x="2117558" y="3583774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8" name="Google Shape;128;g5db60291ac_0_79"/>
            <p:cNvCxnSpPr/>
            <p:nvPr/>
          </p:nvCxnSpPr>
          <p:spPr>
            <a:xfrm>
              <a:off x="2117558" y="3984826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9" name="Google Shape;129;g5db60291ac_0_79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30" name="Google Shape;130;g5db60291ac_0_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6098" y="301484"/>
            <a:ext cx="1828800" cy="739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db60291ac_0_11"/>
          <p:cNvSpPr txBox="1"/>
          <p:nvPr/>
        </p:nvSpPr>
        <p:spPr>
          <a:xfrm>
            <a:off x="384251" y="757934"/>
            <a:ext cx="98418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pt-BR" sz="7200" b="1" i="0" u="none" strike="noStrike" cap="non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AGENDA</a:t>
            </a:r>
            <a:endParaRPr sz="14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7" name="Google Shape;137;g5db60291ac_0_11"/>
          <p:cNvGrpSpPr/>
          <p:nvPr/>
        </p:nvGrpSpPr>
        <p:grpSpPr>
          <a:xfrm rot="10800000">
            <a:off x="4979825" y="54"/>
            <a:ext cx="7230458" cy="6857946"/>
            <a:chOff x="-9525" y="-1"/>
            <a:chExt cx="7086600" cy="6721500"/>
          </a:xfrm>
        </p:grpSpPr>
        <p:sp>
          <p:nvSpPr>
            <p:cNvPr id="138" name="Google Shape;138;g5db60291ac_0_11"/>
            <p:cNvSpPr/>
            <p:nvPr/>
          </p:nvSpPr>
          <p:spPr>
            <a:xfrm rot="10800000" flipH="1">
              <a:off x="-9525" y="89"/>
              <a:ext cx="7086600" cy="4802100"/>
            </a:xfrm>
            <a:prstGeom prst="triangle">
              <a:avLst>
                <a:gd name="adj" fmla="val 50000"/>
              </a:avLst>
            </a:prstGeom>
            <a:solidFill>
              <a:srgbClr val="F7C39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g5db60291ac_0_11"/>
            <p:cNvSpPr/>
            <p:nvPr/>
          </p:nvSpPr>
          <p:spPr>
            <a:xfrm>
              <a:off x="0" y="-1"/>
              <a:ext cx="4953000" cy="6721500"/>
            </a:xfrm>
            <a:prstGeom prst="rtTriangle">
              <a:avLst/>
            </a:prstGeom>
            <a:solidFill>
              <a:srgbClr val="F6D1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0" name="Google Shape;140;g5db60291ac_0_11"/>
          <p:cNvSpPr txBox="1"/>
          <p:nvPr/>
        </p:nvSpPr>
        <p:spPr>
          <a:xfrm>
            <a:off x="1444846" y="2187885"/>
            <a:ext cx="9302400" cy="342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ABERTURA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CONTEÚDO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</a:t>
            </a:r>
            <a:r>
              <a:rPr lang="pt-BR" sz="2000">
                <a:latin typeface="Verdana"/>
                <a:ea typeface="Verdana"/>
                <a:cs typeface="Verdana"/>
                <a:sym typeface="Verdana"/>
              </a:rPr>
              <a:t>Desvendando a Internet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CONTEÚDO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TCP/IP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CONTEÚDO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 HYPERTEXT TRANSFER PROTOCOL (HTTP)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CONTEÚDO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lang="pt-BR" sz="2000">
                <a:latin typeface="Verdana"/>
                <a:ea typeface="Verdana"/>
                <a:cs typeface="Verdana"/>
                <a:sym typeface="Verdana"/>
              </a:rPr>
              <a:t> MÉTODOS DE REQUISIÇÃO H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TTP 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CONTEÚDO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lang="pt-BR" sz="2000">
                <a:latin typeface="Verdana"/>
                <a:ea typeface="Verdana"/>
                <a:cs typeface="Verdana"/>
                <a:sym typeface="Verdana"/>
              </a:rPr>
              <a:t> DESCOBRINDO AS FERRAMENTAS DE DESENVOLVEDOR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PRÁTICA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lang="pt-BR" sz="2000">
                <a:latin typeface="Verdana"/>
                <a:ea typeface="Verdana"/>
                <a:cs typeface="Verdana"/>
                <a:sym typeface="Verdana"/>
              </a:rPr>
              <a:t> DOMINANDO AS FERRAMENTAS COMO DESENVOLVEDOR 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PRÁTICA</a:t>
            </a:r>
            <a:r>
              <a:rPr lang="pt-BR" sz="2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lang="pt-BR" sz="2000">
                <a:latin typeface="Verdana"/>
                <a:ea typeface="Verdana"/>
                <a:cs typeface="Verdana"/>
                <a:sym typeface="Verdana"/>
              </a:rPr>
              <a:t> EXPLORANDO O PROTOCOLO HTTP</a:t>
            </a:r>
            <a:endParaRPr sz="2000" b="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pt-BR" sz="20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ENCERRAMENTO</a:t>
            </a:r>
            <a:endParaRPr sz="2000" b="1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1" name="Google Shape;141;g5db60291ac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6098" y="301484"/>
            <a:ext cx="1828800" cy="739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4"/>
          <p:cNvGrpSpPr/>
          <p:nvPr/>
        </p:nvGrpSpPr>
        <p:grpSpPr>
          <a:xfrm>
            <a:off x="0" y="0"/>
            <a:ext cx="4546535" cy="6858084"/>
            <a:chOff x="55" y="0"/>
            <a:chExt cx="4546535" cy="6858084"/>
          </a:xfrm>
        </p:grpSpPr>
        <p:sp>
          <p:nvSpPr>
            <p:cNvPr id="148" name="Google Shape;148;p4"/>
            <p:cNvSpPr/>
            <p:nvPr/>
          </p:nvSpPr>
          <p:spPr>
            <a:xfrm>
              <a:off x="90" y="2902584"/>
              <a:ext cx="4546500" cy="3955500"/>
            </a:xfrm>
            <a:prstGeom prst="rtTriangle">
              <a:avLst/>
            </a:prstGeom>
            <a:solidFill>
              <a:srgbClr val="FDF6D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9" name="Google Shape;149;p4"/>
            <p:cNvGrpSpPr/>
            <p:nvPr/>
          </p:nvGrpSpPr>
          <p:grpSpPr>
            <a:xfrm>
              <a:off x="55" y="0"/>
              <a:ext cx="3382062" cy="4546500"/>
              <a:chOff x="55" y="0"/>
              <a:chExt cx="3382062" cy="4546500"/>
            </a:xfrm>
          </p:grpSpPr>
          <p:sp>
            <p:nvSpPr>
              <p:cNvPr id="150" name="Google Shape;150;p4"/>
              <p:cNvSpPr/>
              <p:nvPr/>
            </p:nvSpPr>
            <p:spPr>
              <a:xfrm rot="5400000">
                <a:off x="-582083" y="582300"/>
                <a:ext cx="4546500" cy="3381900"/>
              </a:xfrm>
              <a:prstGeom prst="rtTriangle">
                <a:avLst/>
              </a:prstGeom>
              <a:solidFill>
                <a:srgbClr val="FBEDC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endParaRPr sz="1837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 rot="5400000">
                <a:off x="-519845" y="3182525"/>
                <a:ext cx="1784100" cy="744300"/>
              </a:xfrm>
              <a:prstGeom prst="triangle">
                <a:avLst>
                  <a:gd name="adj" fmla="val 50000"/>
                </a:avLst>
              </a:prstGeom>
              <a:solidFill>
                <a:srgbClr val="FAE6A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endParaRPr sz="1837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2" name="Google Shape;152;p4"/>
          <p:cNvSpPr txBox="1"/>
          <p:nvPr/>
        </p:nvSpPr>
        <p:spPr>
          <a:xfrm>
            <a:off x="3197627" y="2061772"/>
            <a:ext cx="7563000" cy="38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Explicar as noções básicas referentes ao funcionamento da Internet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Explicar a diferença entre cliente e servidor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Explicar o protocolo TCP/IP de forma básica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Explicar o protocolo HTTP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Explicar os métodos HTTP GET/POST/PUT/DELETE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Usar as ferramentas de um desenvolvedor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Descrever a diferença entre um site e uma aplicação web</a:t>
            </a:r>
            <a:endParaRPr sz="2000" b="0" i="0" u="none" strike="noStrike" cap="none" dirty="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AutoNum type="arabicPeriod"/>
            </a:pPr>
            <a:r>
              <a:rPr lang="pt-BR" sz="2000" dirty="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Apresentar exemplos de aplicações e sites</a:t>
            </a:r>
            <a:endParaRPr sz="2000" b="0" i="0" u="none" strike="noStrike" cap="non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3" name="Google Shape;153;p4"/>
          <p:cNvSpPr/>
          <p:nvPr/>
        </p:nvSpPr>
        <p:spPr>
          <a:xfrm rot="-5400000">
            <a:off x="10281366" y="4947451"/>
            <a:ext cx="1901700" cy="1919400"/>
          </a:xfrm>
          <a:prstGeom prst="rtTriangle">
            <a:avLst/>
          </a:prstGeom>
          <a:solidFill>
            <a:srgbClr val="F9E09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37"/>
              <a:buFont typeface="Arial"/>
              <a:buNone/>
            </a:pPr>
            <a:endParaRPr sz="1837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4"/>
          <p:cNvSpPr/>
          <p:nvPr/>
        </p:nvSpPr>
        <p:spPr>
          <a:xfrm>
            <a:off x="3832703" y="1115550"/>
            <a:ext cx="75630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200" b="1" i="0" u="none" strike="noStrike" cap="non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OBJETIVOS DE APRENDIZAGE</a:t>
            </a:r>
            <a:r>
              <a:rPr lang="pt-BR" sz="3200" b="1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M</a:t>
            </a:r>
            <a:endParaRPr sz="1600" b="1" i="0" u="none" strike="noStrike" cap="non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3">
            <a:extLst>
              <a:ext uri="{FF2B5EF4-FFF2-40B4-BE49-F238E27FC236}">
                <a16:creationId xmlns:a16="http://schemas.microsoft.com/office/drawing/2014/main" id="{BD82FA2E-A9CF-440A-A77B-EE6BFB9E01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80" y="2090096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90500" indent="-190500">
              <a:lnSpc>
                <a:spcPct val="120000"/>
              </a:lnSpc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 dirty="0" err="1">
                <a:latin typeface="Trebuchet MS" panose="020B0603020202020204" pitchFamily="34" charset="0"/>
              </a:rPr>
              <a:t>Milhões</a:t>
            </a:r>
            <a:r>
              <a:rPr lang="en-US" altLang="pt-BR" sz="1900" dirty="0">
                <a:latin typeface="Trebuchet MS" panose="020B0603020202020204" pitchFamily="34" charset="0"/>
              </a:rPr>
              <a:t> de </a:t>
            </a:r>
            <a:r>
              <a:rPr lang="en-US" altLang="pt-BR" sz="1900" dirty="0" err="1">
                <a:latin typeface="Trebuchet MS" panose="020B0603020202020204" pitchFamily="34" charset="0"/>
              </a:rPr>
              <a:t>elementos</a:t>
            </a:r>
            <a:r>
              <a:rPr lang="en-US" altLang="pt-BR" sz="1900" dirty="0">
                <a:latin typeface="Trebuchet MS" panose="020B0603020202020204" pitchFamily="34" charset="0"/>
              </a:rPr>
              <a:t> de </a:t>
            </a: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</a:rPr>
              <a:t>	</a:t>
            </a:r>
            <a:r>
              <a:rPr lang="en-US" altLang="pt-BR" sz="1900" dirty="0" err="1">
                <a:latin typeface="Trebuchet MS" panose="020B0603020202020204" pitchFamily="34" charset="0"/>
              </a:rPr>
              <a:t>computação</a:t>
            </a:r>
            <a:r>
              <a:rPr lang="en-US" altLang="pt-BR" sz="1900" dirty="0"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latin typeface="Trebuchet MS" panose="020B0603020202020204" pitchFamily="34" charset="0"/>
              </a:rPr>
              <a:t>interligados</a:t>
            </a:r>
            <a:r>
              <a:rPr lang="en-US" altLang="pt-BR" sz="1900" dirty="0">
                <a:latin typeface="Trebuchet MS" panose="020B0603020202020204" pitchFamily="34" charset="0"/>
              </a:rPr>
              <a:t>: </a:t>
            </a: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None/>
            </a:pPr>
            <a:r>
              <a:rPr lang="en-US" altLang="pt-BR" sz="1900" i="1" dirty="0">
                <a:solidFill>
                  <a:srgbClr val="FF8103"/>
                </a:solidFill>
                <a:latin typeface="Trebuchet MS" panose="020B0603020202020204" pitchFamily="34" charset="0"/>
              </a:rPr>
              <a:t>	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hospedeiros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 =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sistemas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finais</a:t>
            </a:r>
            <a:endParaRPr lang="en-US" altLang="pt-BR" sz="1900" dirty="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 dirty="0" err="1">
                <a:latin typeface="Trebuchet MS" panose="020B0603020202020204" pitchFamily="34" charset="0"/>
              </a:rPr>
              <a:t>Executando</a:t>
            </a:r>
            <a:r>
              <a:rPr lang="en-US" altLang="pt-BR" sz="1900" dirty="0"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aplicações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distribuídas</a:t>
            </a:r>
            <a:endParaRPr lang="en-US" altLang="pt-BR" sz="1900" dirty="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Enlaces de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comunicação</a:t>
            </a:r>
            <a:endParaRPr lang="en-US" altLang="pt-BR" sz="1900" dirty="0">
              <a:latin typeface="Trebuchet MS" panose="020B0603020202020204" pitchFamily="34" charset="0"/>
            </a:endParaRPr>
          </a:p>
          <a:p>
            <a:pPr marL="190500" indent="-190500"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</a:rPr>
              <a:t>	</a:t>
            </a:r>
            <a:r>
              <a:rPr lang="en-US" altLang="pt-BR" sz="1900" dirty="0" err="1">
                <a:latin typeface="Trebuchet MS" panose="020B0603020202020204" pitchFamily="34" charset="0"/>
              </a:rPr>
              <a:t>fibra</a:t>
            </a:r>
            <a:r>
              <a:rPr lang="en-US" altLang="pt-BR" sz="1900" dirty="0">
                <a:latin typeface="Trebuchet MS" panose="020B0603020202020204" pitchFamily="34" charset="0"/>
              </a:rPr>
              <a:t>, </a:t>
            </a:r>
            <a:r>
              <a:rPr lang="en-US" altLang="pt-BR" sz="1900" dirty="0" err="1">
                <a:latin typeface="Trebuchet MS" panose="020B0603020202020204" pitchFamily="34" charset="0"/>
              </a:rPr>
              <a:t>cobre</a:t>
            </a:r>
            <a:r>
              <a:rPr lang="en-US" altLang="pt-BR" sz="1900" dirty="0">
                <a:latin typeface="Trebuchet MS" panose="020B0603020202020204" pitchFamily="34" charset="0"/>
              </a:rPr>
              <a:t>, </a:t>
            </a:r>
            <a:r>
              <a:rPr lang="en-US" altLang="pt-BR" sz="1900" dirty="0" err="1">
                <a:latin typeface="Trebuchet MS" panose="020B0603020202020204" pitchFamily="34" charset="0"/>
              </a:rPr>
              <a:t>rádio</a:t>
            </a:r>
            <a:r>
              <a:rPr lang="en-US" altLang="pt-BR" sz="1900" dirty="0">
                <a:latin typeface="Trebuchet MS" panose="020B0603020202020204" pitchFamily="34" charset="0"/>
              </a:rPr>
              <a:t>, </a:t>
            </a:r>
            <a:r>
              <a:rPr lang="en-US" altLang="pt-BR" sz="1900" dirty="0" err="1">
                <a:latin typeface="Trebuchet MS" panose="020B0603020202020204" pitchFamily="34" charset="0"/>
              </a:rPr>
              <a:t>satélite</a:t>
            </a:r>
            <a:endParaRPr lang="en-US" altLang="pt-BR" sz="1900" dirty="0">
              <a:latin typeface="Trebuchet MS" panose="020B0603020202020204" pitchFamily="34" charset="0"/>
            </a:endParaRPr>
          </a:p>
          <a:p>
            <a:pPr marL="190500" indent="-190500"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</a:rPr>
              <a:t>	taxa de </a:t>
            </a:r>
            <a:r>
              <a:rPr lang="en-US" altLang="pt-BR" sz="1900" dirty="0" err="1">
                <a:latin typeface="Trebuchet MS" panose="020B0603020202020204" pitchFamily="34" charset="0"/>
              </a:rPr>
              <a:t>transmissão</a:t>
            </a:r>
            <a:r>
              <a:rPr lang="en-US" altLang="pt-BR" sz="1900" dirty="0">
                <a:latin typeface="Trebuchet MS" panose="020B0603020202020204" pitchFamily="34" charset="0"/>
              </a:rPr>
              <a:t> =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largura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</a:p>
          <a:p>
            <a:pPr marL="190500" indent="-190500"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None/>
            </a:pP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	de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banda</a:t>
            </a:r>
            <a:endParaRPr lang="en-US" altLang="pt-BR" sz="1900" dirty="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Roteadores</a:t>
            </a:r>
            <a:r>
              <a:rPr lang="en-US" altLang="pt-BR" sz="1900" dirty="0">
                <a:solidFill>
                  <a:srgbClr val="FF8103"/>
                </a:solidFill>
                <a:latin typeface="Trebuchet MS" panose="020B0603020202020204" pitchFamily="34" charset="0"/>
              </a:rPr>
              <a:t>:</a:t>
            </a:r>
            <a:r>
              <a:rPr lang="en-US" altLang="pt-BR" sz="1900" dirty="0"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latin typeface="Trebuchet MS" panose="020B0603020202020204" pitchFamily="34" charset="0"/>
              </a:rPr>
              <a:t>enviam</a:t>
            </a:r>
            <a:r>
              <a:rPr lang="en-US" altLang="pt-BR" sz="1900" dirty="0">
                <a:latin typeface="Trebuchet MS" panose="020B0603020202020204" pitchFamily="34" charset="0"/>
              </a:rPr>
              <a:t> </a:t>
            </a:r>
            <a:r>
              <a:rPr lang="en-US" altLang="pt-BR" sz="1900" dirty="0" err="1">
                <a:latin typeface="Trebuchet MS" panose="020B0603020202020204" pitchFamily="34" charset="0"/>
              </a:rPr>
              <a:t>pacotes</a:t>
            </a:r>
            <a:r>
              <a:rPr lang="en-US" altLang="pt-BR" sz="1900" dirty="0">
                <a:latin typeface="Trebuchet MS" panose="020B0603020202020204" pitchFamily="34" charset="0"/>
              </a:rPr>
              <a:t> </a:t>
            </a:r>
          </a:p>
          <a:p>
            <a:pPr marL="190500" indent="-190500">
              <a:lnSpc>
                <a:spcPct val="120000"/>
              </a:lnSpc>
              <a:spcBef>
                <a:spcPct val="0"/>
              </a:spcBef>
              <a:buFont typeface="Symbol" panose="05050102010706020507" pitchFamily="18" charset="2"/>
              <a:buNone/>
            </a:pPr>
            <a:r>
              <a:rPr lang="en-US" altLang="pt-BR" sz="1900" dirty="0">
                <a:latin typeface="Trebuchet MS" panose="020B0603020202020204" pitchFamily="34" charset="0"/>
              </a:rPr>
              <a:t>	</a:t>
            </a:r>
            <a:r>
              <a:rPr lang="en-US" altLang="pt-BR" sz="1900" dirty="0" err="1">
                <a:latin typeface="Trebuchet MS" panose="020B0603020202020204" pitchFamily="34" charset="0"/>
              </a:rPr>
              <a:t>blocos</a:t>
            </a:r>
            <a:r>
              <a:rPr lang="en-US" altLang="pt-BR" sz="1900" dirty="0">
                <a:latin typeface="Trebuchet MS" panose="020B0603020202020204" pitchFamily="34" charset="0"/>
              </a:rPr>
              <a:t> de dados)</a:t>
            </a:r>
          </a:p>
          <a:p>
            <a:pPr marL="190500" indent="-190500">
              <a:buFontTx/>
              <a:buNone/>
            </a:pPr>
            <a:endParaRPr lang="en-US" altLang="pt-BR" sz="1900" dirty="0">
              <a:latin typeface="Trebuchet MS" panose="020B0603020202020204" pitchFamily="34" charset="0"/>
            </a:endParaRPr>
          </a:p>
        </p:txBody>
      </p:sp>
      <p:pic>
        <p:nvPicPr>
          <p:cNvPr id="9" name="Picture 270">
            <a:extLst>
              <a:ext uri="{FF2B5EF4-FFF2-40B4-BE49-F238E27FC236}">
                <a16:creationId xmlns:a16="http://schemas.microsoft.com/office/drawing/2014/main" id="{6FECBC3D-10FA-4E62-8B6D-BE2E0EF8C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9037" y="1259558"/>
            <a:ext cx="4195763" cy="490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O QUE É A INTERNET?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O QUE É A INTERNET?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08517224-57F6-49B1-BF93-7A1CE00BC4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1912" y="1364566"/>
            <a:ext cx="6082262" cy="42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90500" indent="-190500">
              <a:spcBef>
                <a:spcPct val="0"/>
              </a:spcBef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Protocolos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:</a:t>
            </a:r>
            <a:r>
              <a:rPr lang="en-US" altLang="pt-BR" sz="2800" dirty="0">
                <a:solidFill>
                  <a:srgbClr val="FF0000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latin typeface="Trebuchet MS" panose="020B0603020202020204" pitchFamily="34" charset="0"/>
              </a:rPr>
              <a:t>controlam</a:t>
            </a:r>
            <a:r>
              <a:rPr lang="en-US" altLang="pt-BR" sz="2800" dirty="0">
                <a:latin typeface="Trebuchet MS" panose="020B0603020202020204" pitchFamily="34" charset="0"/>
              </a:rPr>
              <a:t> o </a:t>
            </a:r>
            <a:r>
              <a:rPr lang="en-US" altLang="pt-BR" sz="2800" dirty="0" err="1">
                <a:latin typeface="Trebuchet MS" panose="020B0603020202020204" pitchFamily="34" charset="0"/>
              </a:rPr>
              <a:t>envio</a:t>
            </a:r>
            <a:r>
              <a:rPr lang="en-US" altLang="pt-BR" sz="2800" dirty="0">
                <a:latin typeface="Trebuchet MS" panose="020B0603020202020204" pitchFamily="34" charset="0"/>
              </a:rPr>
              <a:t> e a</a:t>
            </a:r>
          </a:p>
          <a:p>
            <a:pPr marL="190500" indent="-190500">
              <a:spcBef>
                <a:spcPct val="0"/>
              </a:spcBef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recepção</a:t>
            </a:r>
            <a:r>
              <a:rPr lang="en-US" altLang="pt-BR" sz="2800" dirty="0">
                <a:latin typeface="Trebuchet MS" panose="020B0603020202020204" pitchFamily="34" charset="0"/>
              </a:rPr>
              <a:t> de </a:t>
            </a:r>
            <a:r>
              <a:rPr lang="en-US" altLang="pt-BR" sz="2800" dirty="0" err="1">
                <a:latin typeface="Trebuchet MS" panose="020B0603020202020204" pitchFamily="34" charset="0"/>
              </a:rPr>
              <a:t>mensagens</a:t>
            </a:r>
            <a:endParaRPr lang="en-US" altLang="pt-BR" sz="2800" dirty="0">
              <a:latin typeface="Trebuchet MS" panose="020B0603020202020204" pitchFamily="34" charset="0"/>
            </a:endParaRPr>
          </a:p>
          <a:p>
            <a:pPr marL="190500" indent="-190500">
              <a:spcBef>
                <a:spcPct val="0"/>
              </a:spcBef>
              <a:spcAft>
                <a:spcPct val="30000"/>
              </a:spcAft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ex.: TCP, IP, HTTP, FTP,  PPP</a:t>
            </a:r>
          </a:p>
          <a:p>
            <a:pPr marL="190500" indent="-190500">
              <a:spcBef>
                <a:spcPct val="0"/>
              </a:spcBef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Internet:</a:t>
            </a:r>
            <a:r>
              <a:rPr lang="en-US" altLang="pt-BR" sz="2800" i="1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“rede de redes”</a:t>
            </a:r>
          </a:p>
          <a:p>
            <a:pPr marL="190500" indent="-190500">
              <a:spcBef>
                <a:spcPct val="0"/>
              </a:spcBef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fracamente</a:t>
            </a:r>
            <a:r>
              <a:rPr lang="en-US" altLang="pt-BR" sz="2800" dirty="0"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latin typeface="Trebuchet MS" panose="020B0603020202020204" pitchFamily="34" charset="0"/>
              </a:rPr>
              <a:t>hierárquica</a:t>
            </a:r>
            <a:endParaRPr lang="en-US" altLang="pt-BR" sz="2800" dirty="0">
              <a:latin typeface="Trebuchet MS" panose="020B0603020202020204" pitchFamily="34" charset="0"/>
            </a:endParaRPr>
          </a:p>
          <a:p>
            <a:pPr marL="190500" indent="-190500">
              <a:spcBef>
                <a:spcPct val="0"/>
              </a:spcBef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Internet </a:t>
            </a:r>
            <a:r>
              <a:rPr lang="en-US" altLang="pt-BR" sz="2800" dirty="0" err="1">
                <a:latin typeface="Trebuchet MS" panose="020B0603020202020204" pitchFamily="34" charset="0"/>
              </a:rPr>
              <a:t>pública</a:t>
            </a:r>
            <a:r>
              <a:rPr lang="en-US" altLang="pt-BR" sz="2800" dirty="0">
                <a:latin typeface="Trebuchet MS" panose="020B0603020202020204" pitchFamily="34" charset="0"/>
              </a:rPr>
              <a:t> e Internets </a:t>
            </a:r>
          </a:p>
          <a:p>
            <a:pPr marL="190500" indent="-190500">
              <a:spcBef>
                <a:spcPct val="0"/>
              </a:spcBef>
              <a:spcAft>
                <a:spcPct val="30000"/>
              </a:spcAft>
              <a:buClr>
                <a:schemeClr val="tx1"/>
              </a:buClr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privadas</a:t>
            </a:r>
            <a:r>
              <a:rPr lang="en-US" altLang="pt-BR" sz="2800" dirty="0">
                <a:latin typeface="Trebuchet MS" panose="020B0603020202020204" pitchFamily="34" charset="0"/>
              </a:rPr>
              <a:t> (intranets)</a:t>
            </a:r>
          </a:p>
          <a:p>
            <a:pPr marL="190500" indent="-190500">
              <a:spcBef>
                <a:spcPct val="0"/>
              </a:spcBef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800" dirty="0">
                <a:latin typeface="Trebuchet MS" panose="020B0603020202020204" pitchFamily="34" charset="0"/>
              </a:rPr>
              <a:t>Internet standards</a:t>
            </a:r>
          </a:p>
          <a:p>
            <a:pPr marL="190500" indent="-190500">
              <a:spcBef>
                <a:spcPct val="0"/>
              </a:spcBef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RFC: Request for comments</a:t>
            </a:r>
          </a:p>
          <a:p>
            <a:pPr marL="190500" indent="-190500">
              <a:spcBef>
                <a:spcPct val="0"/>
              </a:spcBef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IETF: Internet Engineering Task Force</a:t>
            </a:r>
          </a:p>
        </p:txBody>
      </p:sp>
    </p:spTree>
    <p:extLst>
      <p:ext uri="{BB962C8B-B14F-4D97-AF65-F5344CB8AC3E}">
        <p14:creationId xmlns:p14="http://schemas.microsoft.com/office/powerpoint/2010/main" val="127299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SERVIÇOS DA INTERNET</a:t>
            </a:r>
            <a:endParaRPr lang="pt-BR" sz="2800" b="1" i="0" u="none" strike="noStrike" cap="none" dirty="0">
              <a:solidFill>
                <a:srgbClr val="FF6037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BA7B3F7-E3D4-4C6A-82B0-D568D175B0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8252" y="986052"/>
            <a:ext cx="498475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90500" indent="-190500">
              <a:spcBef>
                <a:spcPct val="0"/>
              </a:spcBef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Infra-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estrutura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 de 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comunicação</a:t>
            </a:r>
            <a:endParaRPr lang="en-US" altLang="pt-BR" sz="2800" i="1" dirty="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 marL="190500" indent="-190500"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permite</a:t>
            </a:r>
            <a:r>
              <a:rPr lang="en-US" altLang="pt-BR" sz="2800" dirty="0"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latin typeface="Trebuchet MS" panose="020B0603020202020204" pitchFamily="34" charset="0"/>
              </a:rPr>
              <a:t>aplicações</a:t>
            </a:r>
            <a:r>
              <a:rPr lang="en-US" altLang="pt-BR" sz="2800" dirty="0"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latin typeface="Trebuchet MS" panose="020B0603020202020204" pitchFamily="34" charset="0"/>
              </a:rPr>
              <a:t>distribuídas</a:t>
            </a:r>
            <a:r>
              <a:rPr lang="en-US" altLang="pt-BR" sz="2800" dirty="0">
                <a:latin typeface="Trebuchet MS" panose="020B0603020202020204" pitchFamily="34" charset="0"/>
              </a:rPr>
              <a:t>:</a:t>
            </a:r>
          </a:p>
          <a:p>
            <a:pPr marL="190500" indent="-190500"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Web, e-mail, </a:t>
            </a:r>
            <a:r>
              <a:rPr lang="en-US" altLang="pt-BR" sz="2800" dirty="0" err="1">
                <a:latin typeface="Trebuchet MS" panose="020B0603020202020204" pitchFamily="34" charset="0"/>
              </a:rPr>
              <a:t>jogos</a:t>
            </a:r>
            <a:r>
              <a:rPr lang="en-US" altLang="pt-BR" sz="2800" dirty="0">
                <a:latin typeface="Trebuchet MS" panose="020B0603020202020204" pitchFamily="34" charset="0"/>
              </a:rPr>
              <a:t>, e-commerce,</a:t>
            </a:r>
          </a:p>
          <a:p>
            <a:pPr marL="190500" indent="-190500"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compartilhamento</a:t>
            </a:r>
            <a:r>
              <a:rPr lang="en-US" altLang="pt-BR" sz="2800" dirty="0">
                <a:latin typeface="Trebuchet MS" panose="020B0603020202020204" pitchFamily="34" charset="0"/>
              </a:rPr>
              <a:t> de </a:t>
            </a:r>
            <a:r>
              <a:rPr lang="en-US" altLang="pt-BR" sz="2800" dirty="0" err="1">
                <a:latin typeface="Trebuchet MS" panose="020B0603020202020204" pitchFamily="34" charset="0"/>
              </a:rPr>
              <a:t>arquivos</a:t>
            </a:r>
            <a:r>
              <a:rPr lang="en-US" altLang="pt-BR" sz="2800" dirty="0">
                <a:latin typeface="Trebuchet MS" panose="020B0603020202020204" pitchFamily="34" charset="0"/>
              </a:rPr>
              <a:t> </a:t>
            </a:r>
            <a:endParaRPr lang="en-US" altLang="pt-BR" sz="2800" i="1" dirty="0">
              <a:solidFill>
                <a:srgbClr val="FF0000"/>
              </a:solidFill>
              <a:latin typeface="Trebuchet MS" panose="020B0603020202020204" pitchFamily="34" charset="0"/>
            </a:endParaRPr>
          </a:p>
          <a:p>
            <a:pPr marL="190500" indent="-190500"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Serviços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 de 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comunicação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solidFill>
                  <a:srgbClr val="FF8103"/>
                </a:solidFill>
                <a:latin typeface="Trebuchet MS" panose="020B0603020202020204" pitchFamily="34" charset="0"/>
              </a:rPr>
              <a:t>oferecidos</a:t>
            </a:r>
            <a:r>
              <a:rPr lang="en-US" altLang="pt-BR" sz="2800" dirty="0">
                <a:solidFill>
                  <a:srgbClr val="FF8103"/>
                </a:solidFill>
                <a:latin typeface="Trebuchet MS" panose="020B0603020202020204" pitchFamily="34" charset="0"/>
              </a:rPr>
              <a:t>:</a:t>
            </a:r>
          </a:p>
          <a:p>
            <a:pPr marL="190500" indent="-190500"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sem</a:t>
            </a:r>
            <a:r>
              <a:rPr lang="en-US" altLang="pt-BR" sz="2800" dirty="0">
                <a:latin typeface="Trebuchet MS" panose="020B0603020202020204" pitchFamily="34" charset="0"/>
              </a:rPr>
              <a:t> </a:t>
            </a:r>
            <a:r>
              <a:rPr lang="en-US" altLang="pt-BR" sz="2800" dirty="0" err="1">
                <a:latin typeface="Trebuchet MS" panose="020B0603020202020204" pitchFamily="34" charset="0"/>
              </a:rPr>
              <a:t>conexão</a:t>
            </a:r>
            <a:endParaRPr lang="en-US" altLang="pt-BR" sz="2800" dirty="0">
              <a:latin typeface="Trebuchet MS" panose="020B0603020202020204" pitchFamily="34" charset="0"/>
            </a:endParaRPr>
          </a:p>
          <a:p>
            <a:pPr marL="190500" indent="-190500">
              <a:buFontTx/>
              <a:buNone/>
            </a:pPr>
            <a:r>
              <a:rPr lang="en-US" altLang="pt-BR" sz="2800" dirty="0">
                <a:latin typeface="Trebuchet MS" panose="020B0603020202020204" pitchFamily="34" charset="0"/>
              </a:rPr>
              <a:t>	</a:t>
            </a:r>
            <a:r>
              <a:rPr lang="en-US" altLang="pt-BR" sz="2800" dirty="0" err="1">
                <a:latin typeface="Trebuchet MS" panose="020B0603020202020204" pitchFamily="34" charset="0"/>
              </a:rPr>
              <a:t>orientado</a:t>
            </a:r>
            <a:r>
              <a:rPr lang="en-US" altLang="pt-BR" sz="2800" dirty="0">
                <a:latin typeface="Trebuchet MS" panose="020B0603020202020204" pitchFamily="34" charset="0"/>
              </a:rPr>
              <a:t> à </a:t>
            </a:r>
            <a:r>
              <a:rPr lang="en-US" altLang="pt-BR" sz="2800" dirty="0" err="1">
                <a:latin typeface="Trebuchet MS" panose="020B0603020202020204" pitchFamily="34" charset="0"/>
              </a:rPr>
              <a:t>conexão</a:t>
            </a:r>
            <a:endParaRPr lang="en-US" altLang="pt-BR" sz="28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09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2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162" name="Google Shape;162;p2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name="adj" fmla="val 50000"/>
              </a:avLst>
            </a:prstGeom>
            <a:solidFill>
              <a:srgbClr val="F6AB7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 rot="10800000" flipH="1">
              <a:off x="90" y="1474"/>
              <a:ext cx="5868162" cy="4820507"/>
            </a:xfrm>
            <a:custGeom>
              <a:avLst/>
              <a:gdLst/>
              <a:ahLst/>
              <a:cxnLst/>
              <a:rect l="l" t="t" r="r" b="b"/>
              <a:pathLst>
                <a:path w="5753100" h="4725987" extrusionOk="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avLst/>
              <a:gdLst/>
              <a:ahLst/>
              <a:cxnLst/>
              <a:rect l="l" t="t" r="r" b="b"/>
              <a:pathLst>
                <a:path w="6401525" h="2299241" extrusionOk="0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endParaRPr sz="183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5" name="Google Shape;16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3837" y="6160171"/>
            <a:ext cx="1134508" cy="45180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FD5DE7-664C-49B4-B868-8DD09DD985BC}"/>
              </a:ext>
            </a:extLst>
          </p:cNvPr>
          <p:cNvSpPr txBox="1"/>
          <p:nvPr/>
        </p:nvSpPr>
        <p:spPr>
          <a:xfrm>
            <a:off x="5868252" y="163055"/>
            <a:ext cx="62038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2800" b="1" i="0" u="none" strike="noStrike" cap="none" dirty="0">
                <a:solidFill>
                  <a:srgbClr val="FF6037"/>
                </a:solidFill>
                <a:latin typeface="Verdana"/>
                <a:ea typeface="Verdana"/>
                <a:cs typeface="Verdana"/>
                <a:sym typeface="Verdana"/>
              </a:rPr>
              <a:t>O QUE É UM PROTOCOLO?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8FF915E1-A254-4E77-80D2-DDB0ABE50C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1566" y="1898663"/>
            <a:ext cx="8947150" cy="471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spcFirstLastPara="1"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solidFill>
                  <a:srgbClr val="FF8103"/>
                </a:solidFill>
                <a:latin typeface="Trebuchet MS" panose="020B0603020202020204" pitchFamily="34" charset="0"/>
              </a:rPr>
              <a:t>Protocolos humanos: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“Que horas são?”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“Eu tenho uma pergunta.”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 </a:t>
            </a:r>
            <a:r>
              <a:rPr lang="en-US" altLang="pt-BR" sz="1900">
                <a:latin typeface="Trebuchet MS" panose="020B0603020202020204" pitchFamily="34" charset="0"/>
              </a:rPr>
              <a:t>Apresentações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… msgs específicas enviadas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… ações específicas tomadas mquando msgs são recebidas ou outros eventos</a:t>
            </a:r>
          </a:p>
          <a:p>
            <a:pPr>
              <a:lnSpc>
                <a:spcPct val="120000"/>
              </a:lnSpc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solidFill>
                  <a:srgbClr val="FF8103"/>
                </a:solidFill>
                <a:latin typeface="Trebuchet MS" panose="020B0603020202020204" pitchFamily="34" charset="0"/>
              </a:rPr>
              <a:t>Protocolos de rede: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Tx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Máquinas em vez de humanos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None/>
            </a:pPr>
            <a:r>
              <a:rPr lang="en-US" altLang="pt-BR" sz="1900">
                <a:latin typeface="Trebuchet MS" panose="020B0603020202020204" pitchFamily="34" charset="0"/>
                <a:sym typeface="Symbol" panose="05050102010706020507" pitchFamily="18" charset="2"/>
              </a:rPr>
              <a:t> </a:t>
            </a:r>
            <a:r>
              <a:rPr lang="en-US" altLang="pt-BR" sz="1900">
                <a:latin typeface="Trebuchet MS" panose="020B0603020202020204" pitchFamily="34" charset="0"/>
              </a:rPr>
              <a:t>Toda atividade de comunicação na Internet é governada por protocolos</a:t>
            </a:r>
          </a:p>
          <a:p>
            <a:pPr marL="0" indent="0">
              <a:spcBef>
                <a:spcPct val="0"/>
              </a:spcBef>
              <a:spcAft>
                <a:spcPct val="30000"/>
              </a:spcAft>
            </a:pPr>
            <a:endParaRPr lang="en-US" altLang="pt-BR" sz="1900">
              <a:latin typeface="Trebuchet MS" panose="020B0603020202020204" pitchFamily="34" charset="0"/>
            </a:endParaRPr>
          </a:p>
          <a:p>
            <a:pPr>
              <a:buFontTx/>
              <a:buNone/>
            </a:pPr>
            <a:r>
              <a:rPr lang="en-US" altLang="pt-BR" sz="2000">
                <a:solidFill>
                  <a:srgbClr val="FF8103"/>
                </a:solidFill>
                <a:latin typeface="Trebuchet MS" panose="020B0603020202020204" pitchFamily="34" charset="0"/>
              </a:rPr>
              <a:t>PROTOCOLOS DEFINEM OS FORMATOS, A ORDEM DAS MSGS ENVIADAS E RECEBIDAS PELAS ENTIDADES DE  REDE E AS AÇÕES A SEREM TOMADAS NA TRANSMISSÃO E RECEPÇÃO DE MENSAGENS </a:t>
            </a:r>
          </a:p>
          <a:p>
            <a:pPr>
              <a:spcBef>
                <a:spcPct val="0"/>
              </a:spcBef>
              <a:spcAft>
                <a:spcPct val="30000"/>
              </a:spcAft>
              <a:buFont typeface="Symbol" panose="05050102010706020507" pitchFamily="18" charset="2"/>
              <a:buChar char="·"/>
            </a:pPr>
            <a:endParaRPr lang="en-US" altLang="pt-BR" sz="2000">
              <a:solidFill>
                <a:srgbClr val="FF8103"/>
              </a:solidFill>
              <a:latin typeface="Trebuchet MS" panose="020B0603020202020204" pitchFamily="34" charset="0"/>
            </a:endParaRPr>
          </a:p>
          <a:p>
            <a:pPr>
              <a:buFontTx/>
              <a:buNone/>
            </a:pPr>
            <a:endParaRPr lang="en-US" altLang="pt-BR" sz="19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39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01">
  <a:themeElements>
    <a:clrScheme name="Laranja Vermelho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2656</Words>
  <Application>Microsoft Office PowerPoint</Application>
  <PresentationFormat>Widescreen</PresentationFormat>
  <Paragraphs>335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4" baseType="lpstr">
      <vt:lpstr>Symbol</vt:lpstr>
      <vt:lpstr>Calibri</vt:lpstr>
      <vt:lpstr>Cardo</vt:lpstr>
      <vt:lpstr>OpenSymbol</vt:lpstr>
      <vt:lpstr>ComicSansMS-Bold</vt:lpstr>
      <vt:lpstr>ComicSansMS</vt:lpstr>
      <vt:lpstr>Arial</vt:lpstr>
      <vt:lpstr>Trebuchet MS</vt:lpstr>
      <vt:lpstr>Verdana</vt:lpstr>
      <vt:lpstr>TEMA 01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Fernanda Castilhos de Oliveira</dc:creator>
  <cp:lastModifiedBy>Home</cp:lastModifiedBy>
  <cp:revision>6</cp:revision>
  <dcterms:created xsi:type="dcterms:W3CDTF">2019-07-21T03:30:51Z</dcterms:created>
  <dcterms:modified xsi:type="dcterms:W3CDTF">2020-08-27T10:38:53Z</dcterms:modified>
</cp:coreProperties>
</file>